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3" r:id="rId3"/>
    <p:sldId id="271" r:id="rId4"/>
    <p:sldId id="262" r:id="rId5"/>
    <p:sldId id="276" r:id="rId6"/>
    <p:sldId id="257" r:id="rId7"/>
    <p:sldId id="258" r:id="rId8"/>
    <p:sldId id="265" r:id="rId9"/>
    <p:sldId id="267" r:id="rId10"/>
    <p:sldId id="260" r:id="rId11"/>
    <p:sldId id="268" r:id="rId12"/>
    <p:sldId id="277" r:id="rId13"/>
    <p:sldId id="269" r:id="rId14"/>
    <p:sldId id="270" r:id="rId15"/>
    <p:sldId id="275" r:id="rId16"/>
    <p:sldId id="279" r:id="rId17"/>
    <p:sldId id="278" r:id="rId18"/>
    <p:sldId id="280" r:id="rId19"/>
    <p:sldId id="272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55" autoAdjust="0"/>
    <p:restoredTop sz="86792" autoAdjust="0"/>
  </p:normalViewPr>
  <p:slideViewPr>
    <p:cSldViewPr snapToGrid="0">
      <p:cViewPr varScale="1">
        <p:scale>
          <a:sx n="80" d="100"/>
          <a:sy n="80" d="100"/>
        </p:scale>
        <p:origin x="11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CC6AF-0F4D-4E47-884B-4EE8346381F8}" type="datetimeFigureOut">
              <a:rPr lang="nl-NL" smtClean="0"/>
              <a:t>13-2-2014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B0741-5152-4265-87FC-E7F6F2B3EB0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937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B0741-5152-4265-87FC-E7F6F2B3EB06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772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B0741-5152-4265-87FC-E7F6F2B3EB06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8025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BC53-F655-4733-94B9-44EFCA79C512}" type="datetimeFigureOut">
              <a:rPr lang="nl-NL" smtClean="0"/>
              <a:t>13-2-2014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5C23-4F72-4AF8-91AE-C875090804B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345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BC53-F655-4733-94B9-44EFCA79C512}" type="datetimeFigureOut">
              <a:rPr lang="nl-NL" smtClean="0"/>
              <a:t>13-2-2014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5C23-4F72-4AF8-91AE-C875090804B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526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BC53-F655-4733-94B9-44EFCA79C512}" type="datetimeFigureOut">
              <a:rPr lang="nl-NL" smtClean="0"/>
              <a:t>13-2-2014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5C23-4F72-4AF8-91AE-C875090804B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163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BC53-F655-4733-94B9-44EFCA79C512}" type="datetimeFigureOut">
              <a:rPr lang="nl-NL" smtClean="0"/>
              <a:t>13-2-2014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5C23-4F72-4AF8-91AE-C875090804B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0177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BC53-F655-4733-94B9-44EFCA79C512}" type="datetimeFigureOut">
              <a:rPr lang="nl-NL" smtClean="0"/>
              <a:t>13-2-2014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5C23-4F72-4AF8-91AE-C875090804B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483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BC53-F655-4733-94B9-44EFCA79C512}" type="datetimeFigureOut">
              <a:rPr lang="nl-NL" smtClean="0"/>
              <a:t>13-2-2014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5C23-4F72-4AF8-91AE-C875090804B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307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BC53-F655-4733-94B9-44EFCA79C512}" type="datetimeFigureOut">
              <a:rPr lang="nl-NL" smtClean="0"/>
              <a:t>13-2-2014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5C23-4F72-4AF8-91AE-C875090804B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92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BC53-F655-4733-94B9-44EFCA79C512}" type="datetimeFigureOut">
              <a:rPr lang="nl-NL" smtClean="0"/>
              <a:t>13-2-2014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5C23-4F72-4AF8-91AE-C875090804B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940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BC53-F655-4733-94B9-44EFCA79C512}" type="datetimeFigureOut">
              <a:rPr lang="nl-NL" smtClean="0"/>
              <a:t>13-2-2014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5C23-4F72-4AF8-91AE-C875090804B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3924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BC53-F655-4733-94B9-44EFCA79C512}" type="datetimeFigureOut">
              <a:rPr lang="nl-NL" smtClean="0"/>
              <a:t>13-2-2014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5C23-4F72-4AF8-91AE-C875090804B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37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BC53-F655-4733-94B9-44EFCA79C512}" type="datetimeFigureOut">
              <a:rPr lang="nl-NL" smtClean="0"/>
              <a:t>13-2-2014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5C23-4F72-4AF8-91AE-C875090804B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1708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4BC53-F655-4733-94B9-44EFCA79C512}" type="datetimeFigureOut">
              <a:rPr lang="nl-NL" smtClean="0"/>
              <a:t>13-2-2014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45C23-4F72-4AF8-91AE-C875090804B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15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49727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Outline </a:t>
            </a:r>
            <a:r>
              <a:rPr lang="en-US" dirty="0"/>
              <a:t>of a proposal under Erasmus</a:t>
            </a:r>
            <a:r>
              <a:rPr lang="en-US" dirty="0" smtClean="0"/>
              <a:t>+???? 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37327"/>
            <a:ext cx="9144000" cy="1655762"/>
          </a:xfrm>
        </p:spPr>
        <p:txBody>
          <a:bodyPr/>
          <a:lstStyle/>
          <a:p>
            <a:r>
              <a:rPr lang="nl-NL" dirty="0" smtClean="0"/>
              <a:t>Friday 14 </a:t>
            </a:r>
            <a:r>
              <a:rPr lang="nl-NL" dirty="0" err="1" smtClean="0"/>
              <a:t>February</a:t>
            </a:r>
            <a:r>
              <a:rPr lang="nl-NL" dirty="0" smtClean="0"/>
              <a:t> 2014</a:t>
            </a:r>
          </a:p>
          <a:p>
            <a:r>
              <a:rPr lang="nl-NL" dirty="0" smtClean="0"/>
              <a:t>Bert-Jan Buiskool</a:t>
            </a:r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0350" y="889000"/>
            <a:ext cx="65913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83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/>
              <a:t>Activities</a:t>
            </a:r>
            <a:endParaRPr lang="nl-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5821"/>
            <a:ext cx="10515600" cy="472114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Research</a:t>
            </a:r>
          </a:p>
          <a:p>
            <a:r>
              <a:rPr lang="en-US" dirty="0" smtClean="0"/>
              <a:t>Lobbying</a:t>
            </a:r>
          </a:p>
          <a:p>
            <a:r>
              <a:rPr lang="en-US" dirty="0" smtClean="0"/>
              <a:t>Representing</a:t>
            </a:r>
            <a:endParaRPr lang="en-US" dirty="0"/>
          </a:p>
          <a:p>
            <a:r>
              <a:rPr lang="en-US" dirty="0" smtClean="0"/>
              <a:t>Conferences</a:t>
            </a:r>
          </a:p>
          <a:p>
            <a:r>
              <a:rPr lang="en-US" dirty="0" smtClean="0"/>
              <a:t>Field visits / exchange events</a:t>
            </a:r>
          </a:p>
          <a:p>
            <a:r>
              <a:rPr lang="en-US" dirty="0" smtClean="0"/>
              <a:t>Online platform exchange</a:t>
            </a:r>
            <a:endParaRPr lang="en-US" dirty="0"/>
          </a:p>
          <a:p>
            <a:r>
              <a:rPr lang="en-US" dirty="0"/>
              <a:t>National / regional </a:t>
            </a:r>
            <a:r>
              <a:rPr lang="en-US" dirty="0" smtClean="0"/>
              <a:t>meetings</a:t>
            </a:r>
          </a:p>
          <a:p>
            <a:r>
              <a:rPr lang="en-US" dirty="0" smtClean="0"/>
              <a:t>Helpdesk</a:t>
            </a:r>
            <a:endParaRPr lang="en-US" dirty="0"/>
          </a:p>
          <a:p>
            <a:r>
              <a:rPr lang="en-US" dirty="0" smtClean="0"/>
              <a:t>Training</a:t>
            </a:r>
          </a:p>
          <a:p>
            <a:r>
              <a:rPr lang="en-US" dirty="0" smtClean="0"/>
              <a:t>Consultancy</a:t>
            </a:r>
            <a:endParaRPr lang="en-US" dirty="0" smtClean="0"/>
          </a:p>
          <a:p>
            <a:r>
              <a:rPr lang="en-US" dirty="0" smtClean="0"/>
              <a:t>Webinars</a:t>
            </a:r>
            <a:endParaRPr lang="en-US" dirty="0"/>
          </a:p>
          <a:p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9899" y="14996"/>
            <a:ext cx="2670279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45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/>
              <a:t>Products</a:t>
            </a:r>
            <a:endParaRPr lang="nl-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Website</a:t>
            </a:r>
          </a:p>
          <a:p>
            <a:r>
              <a:rPr lang="nl-NL" dirty="0" smtClean="0"/>
              <a:t>Online </a:t>
            </a:r>
            <a:r>
              <a:rPr lang="nl-NL" dirty="0" err="1" smtClean="0"/>
              <a:t>discussion</a:t>
            </a:r>
            <a:r>
              <a:rPr lang="nl-NL" dirty="0" smtClean="0"/>
              <a:t> platform</a:t>
            </a:r>
            <a:endParaRPr lang="nl-NL" dirty="0"/>
          </a:p>
          <a:p>
            <a:r>
              <a:rPr lang="nl-NL" dirty="0"/>
              <a:t>Conference </a:t>
            </a:r>
            <a:r>
              <a:rPr lang="nl-NL" dirty="0" err="1"/>
              <a:t>reports</a:t>
            </a:r>
            <a:endParaRPr lang="nl-NL" dirty="0"/>
          </a:p>
          <a:p>
            <a:r>
              <a:rPr lang="nl-NL" dirty="0"/>
              <a:t>National </a:t>
            </a:r>
            <a:r>
              <a:rPr lang="nl-NL" dirty="0" err="1" smtClean="0"/>
              <a:t>Reports</a:t>
            </a:r>
            <a:endParaRPr lang="nl-NL" dirty="0"/>
          </a:p>
          <a:p>
            <a:r>
              <a:rPr lang="nl-NL" dirty="0" err="1"/>
              <a:t>Good</a:t>
            </a:r>
            <a:r>
              <a:rPr lang="nl-NL" dirty="0"/>
              <a:t> </a:t>
            </a:r>
            <a:r>
              <a:rPr lang="nl-NL" dirty="0" err="1"/>
              <a:t>practices</a:t>
            </a:r>
            <a:r>
              <a:rPr lang="nl-NL" dirty="0"/>
              <a:t> </a:t>
            </a:r>
            <a:r>
              <a:rPr lang="nl-NL" dirty="0" err="1" smtClean="0"/>
              <a:t>reports</a:t>
            </a:r>
            <a:endParaRPr lang="nl-NL" dirty="0" smtClean="0"/>
          </a:p>
          <a:p>
            <a:r>
              <a:rPr lang="nl-NL" dirty="0" err="1" smtClean="0"/>
              <a:t>Position</a:t>
            </a:r>
            <a:r>
              <a:rPr lang="nl-NL" dirty="0" smtClean="0"/>
              <a:t> papers</a:t>
            </a:r>
            <a:endParaRPr lang="nl-NL" dirty="0"/>
          </a:p>
          <a:p>
            <a:r>
              <a:rPr lang="nl-NL" dirty="0" err="1"/>
              <a:t>Guidelines</a:t>
            </a:r>
            <a:endParaRPr lang="nl-NL" dirty="0"/>
          </a:p>
          <a:p>
            <a:r>
              <a:rPr lang="nl-NL" dirty="0"/>
              <a:t>Training modules</a:t>
            </a:r>
          </a:p>
          <a:p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1721" y="-8805"/>
            <a:ext cx="2670279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10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/>
              <a:t>Organisational</a:t>
            </a:r>
            <a:r>
              <a:rPr lang="nl-NL" b="1" dirty="0" smtClean="0"/>
              <a:t> model</a:t>
            </a:r>
            <a:endParaRPr lang="nl-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Legal </a:t>
            </a:r>
            <a:r>
              <a:rPr lang="nl-NL" dirty="0" err="1"/>
              <a:t>entity</a:t>
            </a:r>
            <a:r>
              <a:rPr lang="nl-NL" dirty="0"/>
              <a:t>? European </a:t>
            </a:r>
            <a:r>
              <a:rPr lang="nl-NL" dirty="0" err="1" smtClean="0"/>
              <a:t>Association</a:t>
            </a:r>
            <a:r>
              <a:rPr lang="nl-NL" dirty="0" smtClean="0"/>
              <a:t>? </a:t>
            </a:r>
            <a:endParaRPr lang="nl-NL" dirty="0" smtClean="0"/>
          </a:p>
          <a:p>
            <a:r>
              <a:rPr lang="nl-NL" dirty="0" smtClean="0"/>
              <a:t> Network /community / platform</a:t>
            </a:r>
            <a:endParaRPr lang="nl-NL" dirty="0"/>
          </a:p>
          <a:p>
            <a:r>
              <a:rPr lang="nl-NL" dirty="0"/>
              <a:t>Board </a:t>
            </a:r>
            <a:r>
              <a:rPr lang="nl-NL" dirty="0" smtClean="0"/>
              <a:t>members</a:t>
            </a:r>
          </a:p>
          <a:p>
            <a:r>
              <a:rPr lang="nl-NL" dirty="0" err="1" smtClean="0"/>
              <a:t>Secretariat</a:t>
            </a:r>
            <a:endParaRPr lang="nl-NL" dirty="0" smtClean="0"/>
          </a:p>
          <a:p>
            <a:r>
              <a:rPr lang="nl-NL" dirty="0" smtClean="0"/>
              <a:t>First / second </a:t>
            </a:r>
            <a:r>
              <a:rPr lang="nl-NL" dirty="0" err="1" smtClean="0"/>
              <a:t>layer</a:t>
            </a:r>
            <a:r>
              <a:rPr lang="nl-NL" dirty="0" smtClean="0"/>
              <a:t> </a:t>
            </a:r>
            <a:r>
              <a:rPr lang="nl-NL" dirty="0" smtClean="0"/>
              <a:t>members</a:t>
            </a:r>
          </a:p>
          <a:p>
            <a:r>
              <a:rPr lang="nl-NL" dirty="0" err="1" smtClean="0"/>
              <a:t>Working</a:t>
            </a:r>
            <a:r>
              <a:rPr lang="nl-NL" dirty="0" smtClean="0"/>
              <a:t> </a:t>
            </a:r>
            <a:r>
              <a:rPr lang="nl-NL" dirty="0" err="1" smtClean="0"/>
              <a:t>groups</a:t>
            </a:r>
            <a:endParaRPr lang="nl-NL" dirty="0" smtClean="0"/>
          </a:p>
          <a:p>
            <a:r>
              <a:rPr lang="nl-NL" dirty="0" smtClean="0"/>
              <a:t>Fee / </a:t>
            </a:r>
            <a:r>
              <a:rPr lang="nl-NL" dirty="0" err="1" smtClean="0"/>
              <a:t>contribution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0679" y="14996"/>
            <a:ext cx="2670279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19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/>
              <a:t>Funding</a:t>
            </a:r>
            <a:r>
              <a:rPr lang="nl-NL" b="1" dirty="0" smtClean="0"/>
              <a:t> </a:t>
            </a:r>
            <a:r>
              <a:rPr lang="nl-NL" b="1" dirty="0" err="1" smtClean="0"/>
              <a:t>opportunties</a:t>
            </a:r>
            <a:endParaRPr lang="nl-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Self</a:t>
            </a:r>
            <a:r>
              <a:rPr lang="nl-NL" dirty="0" smtClean="0"/>
              <a:t> </a:t>
            </a:r>
            <a:r>
              <a:rPr lang="nl-NL" dirty="0" err="1" smtClean="0"/>
              <a:t>funding</a:t>
            </a:r>
            <a:endParaRPr lang="nl-NL" dirty="0"/>
          </a:p>
          <a:p>
            <a:r>
              <a:rPr lang="nl-NL" dirty="0" err="1" smtClean="0"/>
              <a:t>Membership</a:t>
            </a:r>
            <a:r>
              <a:rPr lang="nl-NL" dirty="0" smtClean="0"/>
              <a:t> fee</a:t>
            </a:r>
            <a:endParaRPr lang="nl-NL" dirty="0" smtClean="0"/>
          </a:p>
          <a:p>
            <a:r>
              <a:rPr lang="nl-NL" dirty="0" smtClean="0"/>
              <a:t>National </a:t>
            </a:r>
            <a:r>
              <a:rPr lang="nl-NL" dirty="0" smtClean="0"/>
              <a:t>resources</a:t>
            </a:r>
            <a:endParaRPr lang="nl-NL" dirty="0" smtClean="0"/>
          </a:p>
          <a:p>
            <a:r>
              <a:rPr lang="nl-NL" dirty="0" smtClean="0"/>
              <a:t>Erasmus +</a:t>
            </a:r>
          </a:p>
          <a:p>
            <a:pPr lvl="1"/>
            <a:r>
              <a:rPr lang="nl-NL" dirty="0" smtClean="0"/>
              <a:t>KA2</a:t>
            </a:r>
          </a:p>
          <a:p>
            <a:pPr lvl="1"/>
            <a:r>
              <a:rPr lang="nl-NL" dirty="0" smtClean="0"/>
              <a:t>KA3</a:t>
            </a:r>
          </a:p>
          <a:p>
            <a:r>
              <a:rPr lang="nl-NL" dirty="0" smtClean="0"/>
              <a:t>Horizon 2020</a:t>
            </a:r>
          </a:p>
          <a:p>
            <a:r>
              <a:rPr lang="nl-NL" dirty="0" smtClean="0"/>
              <a:t>ESF </a:t>
            </a:r>
            <a:r>
              <a:rPr lang="nl-NL" dirty="0" err="1" smtClean="0"/>
              <a:t>funding</a:t>
            </a:r>
            <a:endParaRPr lang="nl-NL" dirty="0" smtClean="0"/>
          </a:p>
          <a:p>
            <a:r>
              <a:rPr lang="nl-NL" dirty="0" err="1" smtClean="0"/>
              <a:t>Europeaid</a:t>
            </a:r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1721" y="-517"/>
            <a:ext cx="2670279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62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What is </a:t>
            </a:r>
            <a:r>
              <a:rPr lang="nl-NL" b="1" dirty="0" err="1" smtClean="0"/>
              <a:t>needed</a:t>
            </a:r>
            <a:r>
              <a:rPr lang="nl-NL" b="1" dirty="0" smtClean="0"/>
              <a:t> </a:t>
            </a:r>
            <a:r>
              <a:rPr lang="nl-NL" b="1" dirty="0" err="1" smtClean="0"/>
              <a:t>for</a:t>
            </a:r>
            <a:r>
              <a:rPr lang="nl-NL" b="1" dirty="0" smtClean="0"/>
              <a:t> </a:t>
            </a:r>
            <a:r>
              <a:rPr lang="nl-NL" b="1" dirty="0" err="1" smtClean="0"/>
              <a:t>an</a:t>
            </a:r>
            <a:r>
              <a:rPr lang="nl-NL" b="1" dirty="0" smtClean="0"/>
              <a:t> Erasmus + </a:t>
            </a:r>
            <a:r>
              <a:rPr lang="nl-NL" b="1" dirty="0" err="1" smtClean="0"/>
              <a:t>proposal</a:t>
            </a:r>
            <a:endParaRPr lang="nl-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Closely </a:t>
            </a:r>
            <a:r>
              <a:rPr lang="nl-NL" dirty="0" err="1" smtClean="0"/>
              <a:t>aligned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EU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national</a:t>
            </a:r>
            <a:r>
              <a:rPr lang="nl-NL" dirty="0" smtClean="0"/>
              <a:t> policy </a:t>
            </a:r>
            <a:r>
              <a:rPr lang="nl-NL" dirty="0" err="1" smtClean="0"/>
              <a:t>priorities</a:t>
            </a:r>
            <a:endParaRPr lang="nl-NL" dirty="0" smtClean="0"/>
          </a:p>
          <a:p>
            <a:r>
              <a:rPr lang="nl-NL" dirty="0" err="1" smtClean="0"/>
              <a:t>Should</a:t>
            </a:r>
            <a:r>
              <a:rPr lang="nl-NL" dirty="0" smtClean="0"/>
              <a:t> </a:t>
            </a:r>
            <a:r>
              <a:rPr lang="nl-NL" dirty="0" err="1" smtClean="0"/>
              <a:t>address</a:t>
            </a:r>
            <a:r>
              <a:rPr lang="nl-NL" dirty="0" smtClean="0"/>
              <a:t> a </a:t>
            </a:r>
            <a:r>
              <a:rPr lang="nl-NL" dirty="0" err="1" smtClean="0"/>
              <a:t>clear</a:t>
            </a:r>
            <a:r>
              <a:rPr lang="nl-NL" dirty="0" smtClean="0"/>
              <a:t> </a:t>
            </a:r>
            <a:r>
              <a:rPr lang="nl-NL" dirty="0" err="1" smtClean="0"/>
              <a:t>need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provide</a:t>
            </a:r>
            <a:r>
              <a:rPr lang="nl-NL" dirty="0" smtClean="0"/>
              <a:t> </a:t>
            </a:r>
            <a:r>
              <a:rPr lang="nl-NL" dirty="0" err="1" smtClean="0"/>
              <a:t>solutions</a:t>
            </a:r>
            <a:endParaRPr lang="nl-NL" dirty="0" smtClean="0"/>
          </a:p>
          <a:p>
            <a:r>
              <a:rPr lang="nl-NL" dirty="0" err="1" smtClean="0"/>
              <a:t>Clear</a:t>
            </a:r>
            <a:r>
              <a:rPr lang="nl-NL" dirty="0" smtClean="0"/>
              <a:t> </a:t>
            </a:r>
            <a:r>
              <a:rPr lang="nl-NL" dirty="0" err="1" smtClean="0"/>
              <a:t>outcomes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sustainable</a:t>
            </a:r>
            <a:r>
              <a:rPr lang="nl-NL" dirty="0" smtClean="0"/>
              <a:t> impact</a:t>
            </a:r>
          </a:p>
          <a:p>
            <a:r>
              <a:rPr lang="nl-NL" dirty="0" err="1" smtClean="0"/>
              <a:t>Between</a:t>
            </a:r>
            <a:r>
              <a:rPr lang="nl-NL" dirty="0" smtClean="0"/>
              <a:t> 3-11 </a:t>
            </a:r>
            <a:r>
              <a:rPr lang="nl-NL" dirty="0" smtClean="0"/>
              <a:t>partner </a:t>
            </a:r>
            <a:r>
              <a:rPr lang="nl-NL" dirty="0" err="1" smtClean="0"/>
              <a:t>countries</a:t>
            </a:r>
            <a:endParaRPr lang="nl-NL" dirty="0" smtClean="0"/>
          </a:p>
          <a:p>
            <a:r>
              <a:rPr lang="nl-NL" dirty="0" smtClean="0"/>
              <a:t>Project set up (</a:t>
            </a:r>
            <a:r>
              <a:rPr lang="nl-NL" dirty="0" err="1" smtClean="0"/>
              <a:t>Work</a:t>
            </a:r>
            <a:r>
              <a:rPr lang="nl-NL" dirty="0" smtClean="0"/>
              <a:t> Packages)</a:t>
            </a:r>
          </a:p>
          <a:p>
            <a:pPr lvl="1"/>
            <a:r>
              <a:rPr lang="en-US" dirty="0" smtClean="0"/>
              <a:t>Project management</a:t>
            </a:r>
          </a:p>
          <a:p>
            <a:pPr lvl="1"/>
            <a:r>
              <a:rPr lang="en-US" dirty="0" smtClean="0"/>
              <a:t>Meetings</a:t>
            </a:r>
          </a:p>
          <a:p>
            <a:pPr lvl="1"/>
            <a:r>
              <a:rPr lang="en-US" dirty="0" smtClean="0"/>
              <a:t>Content work</a:t>
            </a:r>
          </a:p>
          <a:p>
            <a:pPr lvl="1"/>
            <a:r>
              <a:rPr lang="en-US" dirty="0" smtClean="0"/>
              <a:t>Mobility</a:t>
            </a:r>
          </a:p>
          <a:p>
            <a:pPr lvl="1"/>
            <a:r>
              <a:rPr lang="en-US" dirty="0" smtClean="0"/>
              <a:t>Other costs.</a:t>
            </a:r>
          </a:p>
          <a:p>
            <a:pPr lvl="1"/>
            <a:r>
              <a:rPr lang="en-US" dirty="0" smtClean="0"/>
              <a:t>Dissemination </a:t>
            </a:r>
            <a:r>
              <a:rPr lang="en-US" dirty="0"/>
              <a:t>events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9897" y="4605"/>
            <a:ext cx="2670279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63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/>
              <a:t>Now</a:t>
            </a:r>
            <a:r>
              <a:rPr lang="nl-NL" b="1" dirty="0" smtClean="0"/>
              <a:t> the </a:t>
            </a:r>
            <a:r>
              <a:rPr lang="nl-NL" b="1" dirty="0" err="1" smtClean="0"/>
              <a:t>ball</a:t>
            </a:r>
            <a:r>
              <a:rPr lang="nl-NL" b="1" dirty="0" smtClean="0"/>
              <a:t> is in </a:t>
            </a:r>
            <a:r>
              <a:rPr lang="nl-NL" b="1" dirty="0" err="1" smtClean="0"/>
              <a:t>your</a:t>
            </a:r>
            <a:r>
              <a:rPr lang="nl-NL" b="1" dirty="0" smtClean="0"/>
              <a:t> court!</a:t>
            </a:r>
            <a:endParaRPr lang="nl-NL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6544" y="1690687"/>
            <a:ext cx="6246645" cy="41568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9689" y="0"/>
            <a:ext cx="2670279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80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Workshop 1: CHAIN5, </a:t>
            </a:r>
            <a:r>
              <a:rPr lang="nl-NL" b="1" dirty="0" err="1" smtClean="0"/>
              <a:t>What</a:t>
            </a:r>
            <a:r>
              <a:rPr lang="nl-NL" b="1" dirty="0" smtClean="0"/>
              <a:t>..</a:t>
            </a:r>
            <a:endParaRPr lang="nl-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What is the best mission statement…. </a:t>
            </a:r>
          </a:p>
          <a:p>
            <a:r>
              <a:rPr lang="en-US" dirty="0"/>
              <a:t>Who are involved …  and who have to be involved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/>
              <a:t>Role of stakeholders: what is in for them… </a:t>
            </a:r>
          </a:p>
          <a:p>
            <a:r>
              <a:rPr lang="en-US" dirty="0"/>
              <a:t>To be a member, what does that mean… who are the members…</a:t>
            </a:r>
          </a:p>
          <a:p>
            <a:r>
              <a:rPr lang="en-US" dirty="0"/>
              <a:t>National communities for level 5…. The role of a government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/>
              <a:t>How to be accepted as CHAIN5 by other </a:t>
            </a:r>
            <a:r>
              <a:rPr lang="en-US" dirty="0" err="1"/>
              <a:t>organisations</a:t>
            </a:r>
            <a:r>
              <a:rPr lang="en-US" dirty="0"/>
              <a:t>… </a:t>
            </a:r>
            <a:endParaRPr lang="en-US" dirty="0" smtClean="0"/>
          </a:p>
          <a:p>
            <a:r>
              <a:rPr lang="en-US" dirty="0" smtClean="0"/>
              <a:t>CHAIN5 </a:t>
            </a:r>
            <a:r>
              <a:rPr lang="en-US" dirty="0"/>
              <a:t>and VET…</a:t>
            </a:r>
          </a:p>
          <a:p>
            <a:r>
              <a:rPr lang="en-US" dirty="0"/>
              <a:t>And HE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/>
              <a:t>CHAIN5 and the </a:t>
            </a:r>
            <a:r>
              <a:rPr lang="en-US" dirty="0" err="1"/>
              <a:t>labour</a:t>
            </a:r>
            <a:r>
              <a:rPr lang="en-US" dirty="0"/>
              <a:t> market</a:t>
            </a:r>
            <a:r>
              <a:rPr lang="en-US" dirty="0" smtClean="0"/>
              <a:t>….</a:t>
            </a:r>
            <a:endParaRPr lang="en-US" dirty="0"/>
          </a:p>
          <a:p>
            <a:r>
              <a:rPr lang="en-US" dirty="0"/>
              <a:t>CHAIN5 and the national governments</a:t>
            </a:r>
            <a:r>
              <a:rPr lang="en-US" dirty="0" smtClean="0"/>
              <a:t>….</a:t>
            </a:r>
            <a:endParaRPr lang="en-US" dirty="0"/>
          </a:p>
          <a:p>
            <a:r>
              <a:rPr lang="en-US" dirty="0"/>
              <a:t>CHAIN5 and Brussels…</a:t>
            </a:r>
          </a:p>
          <a:p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1721" y="9874"/>
            <a:ext cx="2670279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04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Short coffee break!</a:t>
            </a:r>
            <a:endParaRPr lang="nl-NL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9908" y="1690687"/>
            <a:ext cx="6650126" cy="44093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1306" y="0"/>
            <a:ext cx="2670279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85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Workshop 2: CHAIN5: HOW…</a:t>
            </a:r>
            <a:endParaRPr lang="nl-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What are the most important aims</a:t>
            </a:r>
          </a:p>
          <a:p>
            <a:pPr lvl="1"/>
            <a:r>
              <a:rPr lang="en-US" dirty="0"/>
              <a:t>…challenges</a:t>
            </a:r>
          </a:p>
          <a:p>
            <a:pPr lvl="1"/>
            <a:r>
              <a:rPr lang="en-US" dirty="0"/>
              <a:t>…issues </a:t>
            </a:r>
          </a:p>
          <a:p>
            <a:pPr lvl="1"/>
            <a:r>
              <a:rPr lang="en-US" dirty="0"/>
              <a:t>…and activities… </a:t>
            </a:r>
          </a:p>
          <a:p>
            <a:r>
              <a:rPr lang="en-US" dirty="0"/>
              <a:t>What is the value of the community in other events and other networks… </a:t>
            </a:r>
          </a:p>
          <a:p>
            <a:r>
              <a:rPr lang="en-US" dirty="0"/>
              <a:t>Can we be partners in projects… and</a:t>
            </a:r>
          </a:p>
          <a:p>
            <a:r>
              <a:rPr lang="en-US" dirty="0"/>
              <a:t>what do we want to have as issues in projects… what is relevant and needed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/>
              <a:t>How to reach our goals…  best ways… activities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/>
              <a:t>Who is doing what… </a:t>
            </a:r>
          </a:p>
          <a:p>
            <a:r>
              <a:rPr lang="en-US" dirty="0"/>
              <a:t>How to use other ‘channels</a:t>
            </a:r>
            <a:r>
              <a:rPr lang="en-US" dirty="0" smtClean="0"/>
              <a:t>’</a:t>
            </a:r>
            <a:endParaRPr lang="en-US" dirty="0"/>
          </a:p>
          <a:p>
            <a:r>
              <a:rPr lang="en-US" dirty="0"/>
              <a:t>Research </a:t>
            </a:r>
          </a:p>
          <a:p>
            <a:r>
              <a:rPr lang="en-US" dirty="0"/>
              <a:t>How to operate as network, European, regions, worldwide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/>
              <a:t>Community Colleges…?</a:t>
            </a:r>
          </a:p>
          <a:p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1721" y="0"/>
            <a:ext cx="2670279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74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Thank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attention</a:t>
            </a:r>
            <a:endParaRPr lang="nl-NL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6813" y="1827881"/>
            <a:ext cx="6718374" cy="434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87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The </a:t>
            </a:r>
            <a:r>
              <a:rPr lang="nl-NL" b="1" dirty="0" err="1" smtClean="0"/>
              <a:t>establisment</a:t>
            </a:r>
            <a:r>
              <a:rPr lang="nl-NL" b="1" dirty="0" smtClean="0"/>
              <a:t> of chain 5, </a:t>
            </a:r>
            <a:r>
              <a:rPr lang="nl-NL" b="1" dirty="0" err="1" smtClean="0"/>
              <a:t>and</a:t>
            </a:r>
            <a:r>
              <a:rPr lang="nl-NL" b="1" dirty="0" smtClean="0"/>
              <a:t> </a:t>
            </a:r>
            <a:r>
              <a:rPr lang="nl-NL" b="1" dirty="0" err="1" smtClean="0"/>
              <a:t>what</a:t>
            </a:r>
            <a:r>
              <a:rPr lang="nl-NL" b="1" dirty="0" smtClean="0"/>
              <a:t> </a:t>
            </a:r>
            <a:r>
              <a:rPr lang="nl-NL" b="1" dirty="0" err="1" smtClean="0"/>
              <a:t>direction</a:t>
            </a:r>
            <a:r>
              <a:rPr lang="nl-NL" b="1" dirty="0" smtClean="0"/>
              <a:t> </a:t>
            </a:r>
            <a:r>
              <a:rPr lang="nl-NL" b="1" dirty="0" err="1" smtClean="0"/>
              <a:t>to</a:t>
            </a:r>
            <a:r>
              <a:rPr lang="nl-NL" b="1" dirty="0" smtClean="0"/>
              <a:t> take?</a:t>
            </a:r>
            <a:endParaRPr lang="nl-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198895" cy="4351338"/>
          </a:xfrm>
        </p:spPr>
        <p:txBody>
          <a:bodyPr/>
          <a:lstStyle/>
          <a:p>
            <a:r>
              <a:rPr lang="nl-NL" dirty="0"/>
              <a:t>What are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 smtClean="0"/>
              <a:t>expectations</a:t>
            </a:r>
            <a:r>
              <a:rPr lang="nl-NL" dirty="0" smtClean="0"/>
              <a:t>?</a:t>
            </a:r>
          </a:p>
          <a:p>
            <a:r>
              <a:rPr lang="nl-NL" dirty="0" smtClean="0"/>
              <a:t>What do </a:t>
            </a:r>
            <a:r>
              <a:rPr lang="nl-NL" dirty="0" err="1" smtClean="0"/>
              <a:t>you</a:t>
            </a:r>
            <a:r>
              <a:rPr lang="nl-NL" dirty="0" smtClean="0"/>
              <a:t> want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gain</a:t>
            </a:r>
            <a:r>
              <a:rPr lang="nl-NL" dirty="0" smtClean="0"/>
              <a:t>? </a:t>
            </a:r>
            <a:endParaRPr lang="nl-NL" dirty="0"/>
          </a:p>
          <a:p>
            <a:r>
              <a:rPr lang="nl-NL" dirty="0" err="1"/>
              <a:t>W</a:t>
            </a:r>
            <a:r>
              <a:rPr lang="nl-NL" dirty="0" err="1" smtClean="0"/>
              <a:t>hat</a:t>
            </a:r>
            <a:r>
              <a:rPr lang="nl-NL" dirty="0" smtClean="0"/>
              <a:t> </a:t>
            </a:r>
            <a:r>
              <a:rPr lang="nl-NL" dirty="0" err="1" smtClean="0"/>
              <a:t>would</a:t>
            </a:r>
            <a:r>
              <a:rPr lang="nl-NL" dirty="0" smtClean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contribute</a:t>
            </a:r>
            <a:r>
              <a:rPr lang="nl-NL" dirty="0" smtClean="0"/>
              <a:t>?</a:t>
            </a:r>
          </a:p>
          <a:p>
            <a:r>
              <a:rPr lang="nl-NL" dirty="0" err="1" smtClean="0"/>
              <a:t>When</a:t>
            </a:r>
            <a:r>
              <a:rPr lang="nl-NL" dirty="0" smtClean="0"/>
              <a:t> is the community </a:t>
            </a:r>
            <a:r>
              <a:rPr lang="nl-NL" dirty="0" err="1" smtClean="0"/>
              <a:t>considered</a:t>
            </a:r>
            <a:r>
              <a:rPr lang="nl-NL" dirty="0" smtClean="0"/>
              <a:t> a succes</a:t>
            </a:r>
            <a:r>
              <a:rPr lang="nl-NL" dirty="0" smtClean="0"/>
              <a:t>?</a:t>
            </a:r>
          </a:p>
          <a:p>
            <a:r>
              <a:rPr lang="nl-NL" dirty="0" err="1" smtClean="0"/>
              <a:t>What</a:t>
            </a:r>
            <a:r>
              <a:rPr lang="nl-NL" dirty="0" smtClean="0"/>
              <a:t> </a:t>
            </a:r>
            <a:r>
              <a:rPr lang="nl-NL" dirty="0" err="1" smtClean="0"/>
              <a:t>conditions</a:t>
            </a:r>
            <a:r>
              <a:rPr lang="nl-NL" dirty="0" smtClean="0"/>
              <a:t> </a:t>
            </a:r>
            <a:r>
              <a:rPr lang="nl-NL" dirty="0" err="1" smtClean="0"/>
              <a:t>need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satisfied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assuring</a:t>
            </a:r>
            <a:r>
              <a:rPr lang="nl-NL" dirty="0" smtClean="0"/>
              <a:t> </a:t>
            </a:r>
            <a:r>
              <a:rPr lang="nl-NL" dirty="0" err="1" smtClean="0"/>
              <a:t>this</a:t>
            </a:r>
            <a:r>
              <a:rPr lang="nl-NL" dirty="0" smtClean="0"/>
              <a:t>?</a:t>
            </a:r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31" y="1027906"/>
            <a:ext cx="3580238" cy="52494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2636" y="4790456"/>
            <a:ext cx="4940876" cy="103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66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109" y="365125"/>
            <a:ext cx="10792691" cy="1325563"/>
          </a:xfrm>
        </p:spPr>
        <p:txBody>
          <a:bodyPr/>
          <a:lstStyle/>
          <a:p>
            <a:r>
              <a:rPr lang="nl-NL" b="1" dirty="0" smtClean="0"/>
              <a:t>Succes factors of a </a:t>
            </a:r>
            <a:r>
              <a:rPr lang="nl-NL" b="1" dirty="0" smtClean="0"/>
              <a:t>“</a:t>
            </a:r>
            <a:r>
              <a:rPr lang="nl-NL" b="1" dirty="0" err="1" smtClean="0"/>
              <a:t>network</a:t>
            </a:r>
            <a:r>
              <a:rPr lang="nl-NL" b="1" dirty="0" smtClean="0"/>
              <a:t>” (</a:t>
            </a:r>
            <a:r>
              <a:rPr lang="nl-NL" b="1" dirty="0" err="1"/>
              <a:t>G</a:t>
            </a:r>
            <a:r>
              <a:rPr lang="nl-NL" b="1" dirty="0" err="1" smtClean="0"/>
              <a:t>oodwin</a:t>
            </a:r>
            <a:r>
              <a:rPr lang="nl-NL" b="1" dirty="0" smtClean="0"/>
              <a:t>, 2004)</a:t>
            </a:r>
            <a:endParaRPr lang="nl-NL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1721" y="20265"/>
            <a:ext cx="2670279" cy="554784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Achieve a position of centrality within the </a:t>
            </a:r>
            <a:r>
              <a:rPr lang="en-US" dirty="0" smtClean="0"/>
              <a:t>network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Have a clear mission statement and unambiguous rules of </a:t>
            </a:r>
            <a:r>
              <a:rPr lang="en-US" dirty="0" smtClean="0"/>
              <a:t>engagement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 inclusive – ensure all agencies and individuals gain ownership of the </a:t>
            </a:r>
            <a:r>
              <a:rPr lang="en-US" dirty="0" smtClean="0"/>
              <a:t>network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Large networks should be avoided – they incur high admin costs and lead to inertia in all </a:t>
            </a:r>
            <a:r>
              <a:rPr lang="en-US" dirty="0" smtClean="0"/>
              <a:t>networks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Develop strategies for network </a:t>
            </a:r>
            <a:r>
              <a:rPr lang="en-US" dirty="0" smtClean="0"/>
              <a:t>cohesion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Avoid mandated or imposed </a:t>
            </a:r>
            <a:r>
              <a:rPr lang="en-US" dirty="0" smtClean="0"/>
              <a:t>networks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Actively engage respected professional leaders who will promote the network to </a:t>
            </a:r>
            <a:r>
              <a:rPr lang="en-US" dirty="0" smtClean="0"/>
              <a:t>peers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Avoid network/</a:t>
            </a:r>
            <a:r>
              <a:rPr lang="en-US" dirty="0" err="1"/>
              <a:t>organisational</a:t>
            </a:r>
            <a:r>
              <a:rPr lang="en-US" dirty="0"/>
              <a:t> capture by, for example, a professional elite or a dominant </a:t>
            </a:r>
            <a:r>
              <a:rPr lang="en-US" dirty="0" err="1"/>
              <a:t>organisational</a:t>
            </a:r>
            <a:r>
              <a:rPr lang="en-US" dirty="0"/>
              <a:t> </a:t>
            </a:r>
            <a:r>
              <a:rPr lang="en-US" dirty="0" smtClean="0"/>
              <a:t>culture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Respond to the needs of network members in such a way that the network remains relevant and worthwhile – maintain ‘net worth</a:t>
            </a:r>
            <a:r>
              <a:rPr lang="en-US" dirty="0" smtClean="0"/>
              <a:t>’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Professionals in networks must provide the mandate to allow managers to manage and govern their activities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878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Topics </a:t>
            </a:r>
            <a:r>
              <a:rPr lang="nl-NL" b="1" dirty="0" err="1" smtClean="0"/>
              <a:t>to</a:t>
            </a:r>
            <a:r>
              <a:rPr lang="nl-NL" b="1" dirty="0" smtClean="0"/>
              <a:t> </a:t>
            </a:r>
            <a:r>
              <a:rPr lang="nl-NL" b="1" dirty="0" err="1" smtClean="0"/>
              <a:t>discuss</a:t>
            </a:r>
            <a:endParaRPr lang="nl-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528897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/>
              <a:t>Content</a:t>
            </a:r>
          </a:p>
          <a:p>
            <a:r>
              <a:rPr lang="nl-NL" dirty="0"/>
              <a:t>Mission statement</a:t>
            </a:r>
          </a:p>
          <a:p>
            <a:r>
              <a:rPr lang="nl-NL" dirty="0"/>
              <a:t>Topics </a:t>
            </a:r>
            <a:r>
              <a:rPr lang="nl-NL" dirty="0" err="1"/>
              <a:t>for</a:t>
            </a:r>
            <a:r>
              <a:rPr lang="nl-NL" dirty="0"/>
              <a:t> cooperation</a:t>
            </a:r>
          </a:p>
          <a:p>
            <a:r>
              <a:rPr lang="nl-NL" dirty="0"/>
              <a:t>Types of partners / </a:t>
            </a:r>
            <a:r>
              <a:rPr lang="nl-NL" dirty="0" err="1"/>
              <a:t>geograpical</a:t>
            </a:r>
            <a:r>
              <a:rPr lang="nl-NL" dirty="0"/>
              <a:t> </a:t>
            </a:r>
            <a:r>
              <a:rPr lang="nl-NL" dirty="0" err="1"/>
              <a:t>coverage</a:t>
            </a:r>
            <a:r>
              <a:rPr lang="nl-NL" dirty="0"/>
              <a:t> (EU / International)</a:t>
            </a:r>
          </a:p>
          <a:p>
            <a:pPr marL="0" indent="0">
              <a:buNone/>
            </a:pPr>
            <a:r>
              <a:rPr lang="nl-NL" b="1" dirty="0"/>
              <a:t>Delivery</a:t>
            </a:r>
            <a:endParaRPr lang="nl-NL" dirty="0"/>
          </a:p>
          <a:p>
            <a:r>
              <a:rPr lang="nl-NL" dirty="0"/>
              <a:t>Mode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intensity</a:t>
            </a:r>
            <a:r>
              <a:rPr lang="nl-NL" dirty="0"/>
              <a:t> of cooperation</a:t>
            </a:r>
          </a:p>
          <a:p>
            <a:r>
              <a:rPr lang="nl-NL" dirty="0" err="1"/>
              <a:t>Activities</a:t>
            </a:r>
            <a:r>
              <a:rPr lang="nl-NL" dirty="0"/>
              <a:t> (</a:t>
            </a:r>
            <a:r>
              <a:rPr lang="nl-NL" dirty="0" err="1"/>
              <a:t>sharing</a:t>
            </a:r>
            <a:r>
              <a:rPr lang="nl-NL" dirty="0"/>
              <a:t>, </a:t>
            </a:r>
            <a:r>
              <a:rPr lang="nl-NL" dirty="0" err="1"/>
              <a:t>assessing</a:t>
            </a:r>
            <a:r>
              <a:rPr lang="nl-NL" dirty="0"/>
              <a:t>, </a:t>
            </a:r>
            <a:r>
              <a:rPr lang="nl-NL" dirty="0" err="1"/>
              <a:t>developing</a:t>
            </a:r>
            <a:r>
              <a:rPr lang="nl-NL" dirty="0"/>
              <a:t>)</a:t>
            </a:r>
          </a:p>
          <a:p>
            <a:pPr marL="0" indent="0">
              <a:buNone/>
            </a:pPr>
            <a:r>
              <a:rPr lang="nl-NL" b="1" dirty="0"/>
              <a:t>Output</a:t>
            </a:r>
          </a:p>
          <a:p>
            <a:r>
              <a:rPr lang="nl-NL" dirty="0" err="1"/>
              <a:t>Products</a:t>
            </a:r>
            <a:endParaRPr lang="nl-NL" dirty="0"/>
          </a:p>
          <a:p>
            <a:pPr marL="0" indent="0">
              <a:buNone/>
            </a:pPr>
            <a:r>
              <a:rPr lang="nl-NL" b="1" dirty="0" err="1"/>
              <a:t>Organisational</a:t>
            </a:r>
            <a:r>
              <a:rPr lang="nl-NL" b="1" dirty="0"/>
              <a:t> issues</a:t>
            </a:r>
          </a:p>
          <a:p>
            <a:r>
              <a:rPr lang="nl-NL" dirty="0" err="1"/>
              <a:t>Organisation</a:t>
            </a:r>
            <a:r>
              <a:rPr lang="nl-NL" dirty="0"/>
              <a:t> model</a:t>
            </a:r>
          </a:p>
          <a:p>
            <a:r>
              <a:rPr lang="nl-NL" dirty="0" err="1"/>
              <a:t>Funding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3753" y="9370"/>
            <a:ext cx="2670427" cy="559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4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Topics </a:t>
            </a:r>
            <a:r>
              <a:rPr lang="nl-NL" b="1" dirty="0" err="1" smtClean="0"/>
              <a:t>to</a:t>
            </a:r>
            <a:r>
              <a:rPr lang="nl-NL" b="1" dirty="0" smtClean="0"/>
              <a:t> </a:t>
            </a:r>
            <a:r>
              <a:rPr lang="nl-NL" b="1" dirty="0" err="1" smtClean="0"/>
              <a:t>discuss</a:t>
            </a:r>
            <a:endParaRPr lang="nl-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528897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Content</a:t>
            </a:r>
          </a:p>
          <a:p>
            <a:r>
              <a:rPr lang="nl-NL" dirty="0" smtClean="0"/>
              <a:t>Mission </a:t>
            </a:r>
            <a:r>
              <a:rPr lang="nl-NL" dirty="0" smtClean="0"/>
              <a:t>statement</a:t>
            </a:r>
          </a:p>
          <a:p>
            <a:r>
              <a:rPr lang="nl-NL" dirty="0" smtClean="0"/>
              <a:t>Topics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smtClean="0"/>
              <a:t>cooperation</a:t>
            </a:r>
          </a:p>
          <a:p>
            <a:r>
              <a:rPr lang="nl-NL" dirty="0" smtClean="0"/>
              <a:t>Types of partners / </a:t>
            </a:r>
            <a:r>
              <a:rPr lang="nl-NL" dirty="0" err="1" smtClean="0"/>
              <a:t>geograpical</a:t>
            </a:r>
            <a:r>
              <a:rPr lang="nl-NL" dirty="0" smtClean="0"/>
              <a:t> </a:t>
            </a:r>
            <a:r>
              <a:rPr lang="nl-NL" dirty="0" err="1" smtClean="0"/>
              <a:t>coverage</a:t>
            </a:r>
            <a:r>
              <a:rPr lang="nl-NL" dirty="0" smtClean="0"/>
              <a:t> (EU / International)</a:t>
            </a:r>
          </a:p>
          <a:p>
            <a:pPr marL="0" indent="0">
              <a:buNone/>
            </a:pPr>
            <a:r>
              <a:rPr lang="nl-NL" b="1" dirty="0" smtClean="0"/>
              <a:t>Delivery</a:t>
            </a:r>
            <a:endParaRPr lang="nl-NL" dirty="0" smtClean="0"/>
          </a:p>
          <a:p>
            <a:r>
              <a:rPr lang="nl-NL" dirty="0" smtClean="0"/>
              <a:t>Mode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intensity</a:t>
            </a:r>
            <a:r>
              <a:rPr lang="nl-NL" dirty="0" smtClean="0"/>
              <a:t> of cooperation</a:t>
            </a:r>
          </a:p>
          <a:p>
            <a:r>
              <a:rPr lang="nl-NL" dirty="0" err="1" smtClean="0"/>
              <a:t>Activities</a:t>
            </a:r>
            <a:r>
              <a:rPr lang="nl-NL" dirty="0" smtClean="0"/>
              <a:t> (</a:t>
            </a:r>
            <a:r>
              <a:rPr lang="nl-NL" dirty="0" err="1" smtClean="0"/>
              <a:t>sharing</a:t>
            </a:r>
            <a:r>
              <a:rPr lang="nl-NL" dirty="0" smtClean="0"/>
              <a:t>, </a:t>
            </a:r>
            <a:r>
              <a:rPr lang="nl-NL" dirty="0" err="1" smtClean="0"/>
              <a:t>assessing</a:t>
            </a:r>
            <a:r>
              <a:rPr lang="nl-NL" dirty="0" smtClean="0"/>
              <a:t>, </a:t>
            </a:r>
            <a:r>
              <a:rPr lang="nl-NL" dirty="0" err="1" smtClean="0"/>
              <a:t>developing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r>
              <a:rPr lang="nl-NL" b="1" dirty="0" smtClean="0"/>
              <a:t>Output</a:t>
            </a:r>
            <a:endParaRPr lang="nl-NL" b="1" dirty="0" smtClean="0"/>
          </a:p>
          <a:p>
            <a:r>
              <a:rPr lang="nl-NL" dirty="0" err="1" smtClean="0"/>
              <a:t>Products</a:t>
            </a:r>
            <a:endParaRPr lang="nl-NL" dirty="0"/>
          </a:p>
          <a:p>
            <a:pPr marL="0" indent="0">
              <a:buNone/>
            </a:pPr>
            <a:r>
              <a:rPr lang="nl-NL" b="1" dirty="0" err="1" smtClean="0"/>
              <a:t>Organisational</a:t>
            </a:r>
            <a:r>
              <a:rPr lang="nl-NL" b="1" dirty="0" smtClean="0"/>
              <a:t> issues</a:t>
            </a:r>
            <a:endParaRPr lang="nl-NL" b="1" dirty="0" smtClean="0"/>
          </a:p>
          <a:p>
            <a:r>
              <a:rPr lang="nl-NL" dirty="0" err="1" smtClean="0"/>
              <a:t>Organisation</a:t>
            </a:r>
            <a:r>
              <a:rPr lang="nl-NL" dirty="0" smtClean="0"/>
              <a:t> model</a:t>
            </a:r>
          </a:p>
          <a:p>
            <a:r>
              <a:rPr lang="nl-NL" dirty="0" err="1" smtClean="0"/>
              <a:t>Funding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3753" y="9370"/>
            <a:ext cx="2670427" cy="559769"/>
          </a:xfrm>
          <a:prstGeom prst="rect">
            <a:avLst/>
          </a:prstGeom>
        </p:spPr>
      </p:pic>
      <p:sp>
        <p:nvSpPr>
          <p:cNvPr id="7" name="Right Brace 6"/>
          <p:cNvSpPr/>
          <p:nvPr/>
        </p:nvSpPr>
        <p:spPr>
          <a:xfrm>
            <a:off x="8626640" y="1825421"/>
            <a:ext cx="180474" cy="1475558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ounded Rectangle 7"/>
          <p:cNvSpPr/>
          <p:nvPr/>
        </p:nvSpPr>
        <p:spPr>
          <a:xfrm>
            <a:off x="9392652" y="2446737"/>
            <a:ext cx="1961148" cy="85424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002">
            <a:schemeClr val="dk2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Workshop 1</a:t>
            </a:r>
            <a:endParaRPr lang="nl-NL" dirty="0"/>
          </a:p>
        </p:txBody>
      </p:sp>
      <p:sp>
        <p:nvSpPr>
          <p:cNvPr id="9" name="Right Brace 8"/>
          <p:cNvSpPr/>
          <p:nvPr/>
        </p:nvSpPr>
        <p:spPr>
          <a:xfrm>
            <a:off x="8626640" y="3435712"/>
            <a:ext cx="180474" cy="271819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ounded Rectangle 9"/>
          <p:cNvSpPr/>
          <p:nvPr/>
        </p:nvSpPr>
        <p:spPr>
          <a:xfrm>
            <a:off x="9392652" y="4678344"/>
            <a:ext cx="1961148" cy="85424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002">
            <a:schemeClr val="dk2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Workshop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783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Mission statement</a:t>
            </a:r>
            <a:endParaRPr lang="nl-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1943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During the meeting in Amsterdam we tried to formulate important ingredients for the mission statement of </a:t>
            </a:r>
            <a:r>
              <a:rPr lang="en-US" dirty="0" smtClean="0"/>
              <a:t>CHAIN5: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having an independent, non-political meeting place for best practices concerning qualifications at level 5, having the specific position of them in different countries in mind, </a:t>
            </a:r>
            <a:r>
              <a:rPr lang="en-US" dirty="0" err="1"/>
              <a:t>emphasising</a:t>
            </a:r>
            <a:r>
              <a:rPr lang="en-US" dirty="0"/>
              <a:t> the things we have in common – to be discussed with our relevant stakeholders with an open mind in a trustful setting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exchange of good practices in education,</a:t>
            </a:r>
          </a:p>
          <a:p>
            <a:r>
              <a:rPr lang="en-US" dirty="0" smtClean="0"/>
              <a:t>the </a:t>
            </a:r>
            <a:r>
              <a:rPr lang="en-US" dirty="0"/>
              <a:t>diversity of the implementation of such links internationally and mostly in Europe,</a:t>
            </a:r>
          </a:p>
          <a:p>
            <a:r>
              <a:rPr lang="en-US" dirty="0" smtClean="0"/>
              <a:t>the </a:t>
            </a:r>
            <a:r>
              <a:rPr lang="en-US" dirty="0"/>
              <a:t>relation and relevance of Level 5 in the Bologna process,</a:t>
            </a:r>
          </a:p>
          <a:p>
            <a:r>
              <a:rPr lang="en-US" dirty="0" smtClean="0"/>
              <a:t>the </a:t>
            </a:r>
            <a:r>
              <a:rPr lang="en-US" dirty="0"/>
              <a:t>relation and relevance of Level 5 to the </a:t>
            </a:r>
            <a:r>
              <a:rPr lang="en-US" dirty="0" err="1"/>
              <a:t>labour</a:t>
            </a:r>
            <a:r>
              <a:rPr lang="en-US" dirty="0"/>
              <a:t> market: </a:t>
            </a:r>
            <a:endParaRPr lang="en-US" dirty="0" smtClean="0"/>
          </a:p>
          <a:p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9506" y="20455"/>
            <a:ext cx="2670279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1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Topics </a:t>
            </a:r>
            <a:r>
              <a:rPr lang="nl-NL" b="1" dirty="0" err="1" smtClean="0"/>
              <a:t>for</a:t>
            </a:r>
            <a:r>
              <a:rPr lang="nl-NL" b="1" dirty="0" smtClean="0"/>
              <a:t> cooperation</a:t>
            </a:r>
            <a:endParaRPr lang="nl-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outcomes and conclusions of a study by </a:t>
            </a:r>
            <a:r>
              <a:rPr lang="en-US" dirty="0" err="1"/>
              <a:t>Cedefop</a:t>
            </a:r>
            <a:r>
              <a:rPr lang="en-US" dirty="0"/>
              <a:t> on the position and the use of qualifications at level 5 in </a:t>
            </a:r>
            <a:r>
              <a:rPr lang="en-US" dirty="0" smtClean="0"/>
              <a:t>Europe</a:t>
            </a:r>
          </a:p>
          <a:p>
            <a:r>
              <a:rPr lang="en-US" dirty="0" smtClean="0"/>
              <a:t>The identity of level 5</a:t>
            </a:r>
            <a:endParaRPr lang="nl-NL" dirty="0"/>
          </a:p>
          <a:p>
            <a:r>
              <a:rPr lang="en-US" dirty="0"/>
              <a:t>Level 5 and (inter)national strategies on Lifelong Learning…</a:t>
            </a:r>
            <a:endParaRPr lang="nl-NL" dirty="0"/>
          </a:p>
          <a:p>
            <a:r>
              <a:rPr lang="en-US" dirty="0"/>
              <a:t>SCHE as a formal degree within the European Higher Education Area…</a:t>
            </a:r>
            <a:endParaRPr lang="nl-NL" dirty="0"/>
          </a:p>
          <a:p>
            <a:r>
              <a:rPr lang="en-US" dirty="0"/>
              <a:t>Permeability between VET and HE…</a:t>
            </a:r>
            <a:endParaRPr lang="nl-NL" dirty="0"/>
          </a:p>
          <a:p>
            <a:r>
              <a:rPr lang="en-US" dirty="0"/>
              <a:t>Cooperation with the 4 VET-associations in Europe…</a:t>
            </a:r>
            <a:endParaRPr lang="nl-NL" dirty="0"/>
          </a:p>
          <a:p>
            <a:r>
              <a:rPr lang="en-US" dirty="0"/>
              <a:t>Instruments and level 5 qualifications, needed for more flexible learning pathways…</a:t>
            </a:r>
            <a:endParaRPr lang="nl-NL" dirty="0"/>
          </a:p>
          <a:p>
            <a:r>
              <a:rPr lang="en-US" dirty="0"/>
              <a:t>Level 5 qualifications and their strong relevance for the </a:t>
            </a:r>
            <a:r>
              <a:rPr lang="en-US" dirty="0" err="1"/>
              <a:t>labour</a:t>
            </a:r>
            <a:r>
              <a:rPr lang="en-US" dirty="0"/>
              <a:t> market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Level 5 descriptors</a:t>
            </a:r>
            <a:endParaRPr lang="nl-NL" dirty="0"/>
          </a:p>
          <a:p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1721" y="20265"/>
            <a:ext cx="2670279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29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Types of partners</a:t>
            </a:r>
            <a:endParaRPr lang="nl-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Cross </a:t>
            </a:r>
            <a:r>
              <a:rPr lang="nl-NL" dirty="0" err="1" smtClean="0"/>
              <a:t>sectoral</a:t>
            </a:r>
            <a:r>
              <a:rPr lang="nl-NL" dirty="0" smtClean="0"/>
              <a:t> of </a:t>
            </a:r>
            <a:r>
              <a:rPr lang="nl-NL" dirty="0" err="1" smtClean="0"/>
              <a:t>nature</a:t>
            </a:r>
            <a:r>
              <a:rPr lang="nl-NL" dirty="0" smtClean="0"/>
              <a:t>: HE, VET, </a:t>
            </a:r>
            <a:r>
              <a:rPr lang="nl-NL" dirty="0" err="1"/>
              <a:t>t</a:t>
            </a:r>
            <a:r>
              <a:rPr lang="nl-NL" dirty="0" err="1" smtClean="0"/>
              <a:t>ertiary</a:t>
            </a:r>
            <a:r>
              <a:rPr lang="nl-NL" dirty="0" smtClean="0"/>
              <a:t>, </a:t>
            </a:r>
            <a:r>
              <a:rPr lang="nl-NL" dirty="0" err="1"/>
              <a:t>w</a:t>
            </a:r>
            <a:r>
              <a:rPr lang="nl-NL" dirty="0" err="1" smtClean="0"/>
              <a:t>ork</a:t>
            </a:r>
            <a:r>
              <a:rPr lang="nl-NL" dirty="0" smtClean="0"/>
              <a:t> </a:t>
            </a:r>
            <a:r>
              <a:rPr lang="nl-NL" dirty="0" err="1" smtClean="0"/>
              <a:t>based</a:t>
            </a:r>
            <a:r>
              <a:rPr lang="nl-NL" dirty="0" smtClean="0"/>
              <a:t> </a:t>
            </a:r>
            <a:r>
              <a:rPr lang="nl-NL" dirty="0" err="1" smtClean="0"/>
              <a:t>learning</a:t>
            </a:r>
            <a:endParaRPr lang="nl-NL" dirty="0" smtClean="0"/>
          </a:p>
          <a:p>
            <a:r>
              <a:rPr lang="nl-NL" dirty="0" smtClean="0"/>
              <a:t>Different </a:t>
            </a:r>
            <a:r>
              <a:rPr lang="nl-NL" dirty="0" smtClean="0"/>
              <a:t>levels: </a:t>
            </a:r>
            <a:r>
              <a:rPr lang="nl-NL" dirty="0" smtClean="0"/>
              <a:t>schools, </a:t>
            </a:r>
            <a:r>
              <a:rPr lang="nl-NL" dirty="0" err="1" smtClean="0"/>
              <a:t>associations</a:t>
            </a:r>
            <a:r>
              <a:rPr lang="nl-NL" dirty="0" smtClean="0"/>
              <a:t>, </a:t>
            </a:r>
            <a:r>
              <a:rPr lang="nl-NL" dirty="0" err="1" smtClean="0"/>
              <a:t>qualification</a:t>
            </a:r>
            <a:r>
              <a:rPr lang="nl-NL" dirty="0" smtClean="0"/>
              <a:t> </a:t>
            </a:r>
            <a:r>
              <a:rPr lang="nl-NL" dirty="0" err="1" smtClean="0"/>
              <a:t>bodies</a:t>
            </a:r>
            <a:r>
              <a:rPr lang="nl-NL" dirty="0" smtClean="0"/>
              <a:t>, ministeries, </a:t>
            </a:r>
            <a:r>
              <a:rPr lang="nl-NL" dirty="0" err="1" smtClean="0"/>
              <a:t>employers</a:t>
            </a:r>
            <a:r>
              <a:rPr lang="nl-NL" dirty="0" smtClean="0"/>
              <a:t>, research </a:t>
            </a:r>
            <a:r>
              <a:rPr lang="nl-NL" dirty="0" smtClean="0"/>
              <a:t>etc. </a:t>
            </a:r>
          </a:p>
          <a:p>
            <a:r>
              <a:rPr lang="nl-NL" dirty="0" err="1" smtClean="0"/>
              <a:t>Countries</a:t>
            </a:r>
            <a:r>
              <a:rPr lang="nl-NL" dirty="0" smtClean="0"/>
              <a:t> </a:t>
            </a:r>
            <a:r>
              <a:rPr lang="nl-NL" dirty="0" err="1" smtClean="0"/>
              <a:t>coverage</a:t>
            </a:r>
            <a:endParaRPr lang="nl-NL" dirty="0" smtClean="0"/>
          </a:p>
          <a:p>
            <a:pPr lvl="1"/>
            <a:r>
              <a:rPr lang="nl-NL" dirty="0" smtClean="0"/>
              <a:t>European</a:t>
            </a:r>
          </a:p>
          <a:p>
            <a:pPr lvl="1"/>
            <a:r>
              <a:rPr lang="nl-NL" dirty="0" smtClean="0"/>
              <a:t>World </a:t>
            </a:r>
            <a:r>
              <a:rPr lang="nl-NL" dirty="0" err="1" smtClean="0"/>
              <a:t>wide</a:t>
            </a:r>
            <a:endParaRPr lang="nl-NL" dirty="0" smtClean="0"/>
          </a:p>
          <a:p>
            <a:r>
              <a:rPr lang="nl-NL" dirty="0" smtClean="0"/>
              <a:t>Link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existing</a:t>
            </a:r>
            <a:r>
              <a:rPr lang="nl-NL" dirty="0" smtClean="0"/>
              <a:t> platforms, </a:t>
            </a:r>
            <a:r>
              <a:rPr lang="nl-NL" dirty="0" err="1" smtClean="0"/>
              <a:t>assocations</a:t>
            </a:r>
            <a:r>
              <a:rPr lang="nl-NL" dirty="0" smtClean="0"/>
              <a:t> etc.</a:t>
            </a:r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1721" y="0"/>
            <a:ext cx="2670279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6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Mode </a:t>
            </a:r>
            <a:r>
              <a:rPr lang="nl-NL" b="1" dirty="0" err="1" smtClean="0"/>
              <a:t>and</a:t>
            </a:r>
            <a:r>
              <a:rPr lang="nl-NL" b="1" dirty="0" smtClean="0"/>
              <a:t> </a:t>
            </a:r>
            <a:r>
              <a:rPr lang="nl-NL" b="1" dirty="0" err="1" smtClean="0"/>
              <a:t>intensity</a:t>
            </a:r>
            <a:r>
              <a:rPr lang="nl-NL" b="1" dirty="0" smtClean="0"/>
              <a:t> of cooperation</a:t>
            </a:r>
            <a:endParaRPr lang="nl-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9836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Stages of </a:t>
            </a:r>
            <a:r>
              <a:rPr lang="nl-NL" dirty="0" err="1" smtClean="0"/>
              <a:t>collaboration</a:t>
            </a:r>
            <a:r>
              <a:rPr lang="nl-NL" dirty="0" smtClean="0"/>
              <a:t>:</a:t>
            </a:r>
            <a:endParaRPr lang="nl-NL" dirty="0" smtClean="0"/>
          </a:p>
          <a:p>
            <a:pPr marL="514350" indent="-514350">
              <a:buFont typeface="+mj-lt"/>
              <a:buAutoNum type="arabicPeriod"/>
            </a:pPr>
            <a:r>
              <a:rPr lang="nl-NL" dirty="0" err="1" smtClean="0"/>
              <a:t>Connecting</a:t>
            </a:r>
            <a:r>
              <a:rPr lang="nl-NL" dirty="0" smtClean="0"/>
              <a:t> </a:t>
            </a: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 err="1" smtClean="0"/>
              <a:t>Attuning</a:t>
            </a:r>
            <a:endParaRPr lang="nl-NL" dirty="0" smtClean="0"/>
          </a:p>
          <a:p>
            <a:pPr marL="514350" indent="-514350">
              <a:buFont typeface="+mj-lt"/>
              <a:buAutoNum type="arabicPeriod"/>
            </a:pPr>
            <a:r>
              <a:rPr lang="nl-NL" dirty="0" err="1" smtClean="0"/>
              <a:t>Piloting</a:t>
            </a: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 err="1" smtClean="0"/>
              <a:t>Co-operation</a:t>
            </a: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 err="1" smtClean="0"/>
              <a:t>Developing</a:t>
            </a:r>
            <a:r>
              <a:rPr lang="nl-NL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err="1" smtClean="0"/>
              <a:t>Disseminating</a:t>
            </a:r>
            <a:endParaRPr lang="nl-NL" dirty="0" smtClean="0"/>
          </a:p>
          <a:p>
            <a:pPr marL="514350" indent="-514350">
              <a:buFont typeface="+mj-lt"/>
              <a:buAutoNum type="arabicPeriod"/>
            </a:pPr>
            <a:r>
              <a:rPr lang="nl-NL" dirty="0" err="1" smtClean="0"/>
              <a:t>Incorporating</a:t>
            </a:r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9506" y="14996"/>
            <a:ext cx="2670279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73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</TotalTime>
  <Words>907</Words>
  <Application>Microsoft Office PowerPoint</Application>
  <PresentationFormat>Widescreen</PresentationFormat>
  <Paragraphs>170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Outline of a proposal under Erasmus+???? </vt:lpstr>
      <vt:lpstr>The establisment of chain 5, and what direction to take?</vt:lpstr>
      <vt:lpstr>Succes factors of a “network” (Goodwin, 2004)</vt:lpstr>
      <vt:lpstr>Topics to discuss</vt:lpstr>
      <vt:lpstr>Topics to discuss</vt:lpstr>
      <vt:lpstr>Mission statement</vt:lpstr>
      <vt:lpstr>Topics for cooperation</vt:lpstr>
      <vt:lpstr>Types of partners</vt:lpstr>
      <vt:lpstr>Mode and intensity of cooperation</vt:lpstr>
      <vt:lpstr>Activities</vt:lpstr>
      <vt:lpstr>Products</vt:lpstr>
      <vt:lpstr>Organisational model</vt:lpstr>
      <vt:lpstr>Funding opportunties</vt:lpstr>
      <vt:lpstr>What is needed for an Erasmus + proposal</vt:lpstr>
      <vt:lpstr>Now the ball is in your court!</vt:lpstr>
      <vt:lpstr>Workshop 1: CHAIN5, What..</vt:lpstr>
      <vt:lpstr>Short coffee break!</vt:lpstr>
      <vt:lpstr>Workshop 2: CHAIN5: HOW…</vt:lpstr>
      <vt:lpstr>Thank you for your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Buiskool</dc:creator>
  <cp:lastModifiedBy>Buiskool</cp:lastModifiedBy>
  <cp:revision>71</cp:revision>
  <dcterms:created xsi:type="dcterms:W3CDTF">2014-02-10T12:59:49Z</dcterms:created>
  <dcterms:modified xsi:type="dcterms:W3CDTF">2014-02-14T06:38:04Z</dcterms:modified>
</cp:coreProperties>
</file>