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rije v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nl-NL" smtClean="0"/>
              <a:t>Klik om de ondertitelstijl van het model te bewerken</a:t>
            </a:r>
            <a:endParaRPr lang="en-US"/>
          </a:p>
        </p:txBody>
      </p:sp>
      <p:sp>
        <p:nvSpPr>
          <p:cNvPr id="6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73327-06CC-4204-BADF-93BA308F1441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7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F2A21-5AD9-42F1-BA8C-DEC0164FD5C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299EA-C3D0-445F-B964-F95ADE7F23FA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C9467-4D95-4657-A787-C208C15249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166F5-077E-401B-8326-33F2B1475B55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058C8-34CE-453D-ABA6-5F07CACFD18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0C1AC-CB4E-4A6E-9CE7-340DF16645E0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5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E0B7C-C3EC-4D8A-AFB5-1C4F896AF6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rije v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A0AEA-1F5C-4FC0-B6C7-2BD69EAAA852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4720C-B812-407D-A403-BB8F40E6383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0D841-3BE3-4F12-A9D8-1716660C35B9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6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A6E9D-5242-4780-8DA6-3F0E8D5BA84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9C703-C562-4A40-9366-F289EC01888C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C551B-AAEE-43F3-B331-9B04AC4EBB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B7899-1758-4B3C-B681-F2818822677D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4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3ECAA-8018-4809-846F-E5CD798F69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87BC7-6281-4712-9F88-F50627A0968D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3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C8C87-CE54-41F4-9C9C-7A171F9B6CF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CDB49-B5DB-46CD-A8F8-B167090C87D9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F10D7-3E11-4BBB-A49F-BB794995825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A37C-A14E-4C37-87F4-E657463813D6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4B102-C74A-4019-B5C1-43C3EA889C3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jdelijke aanduiding voor titel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29" name="Tijdelijke aanduiding voor tekst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C16C41-EE9F-4E61-9629-AD9C7AA9EA6E}" type="datetimeFigureOut">
              <a:rPr lang="nl-NL"/>
              <a:pPr>
                <a:defRPr/>
              </a:pPr>
              <a:t>13-2-2014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E77B3B-DA25-42FC-8E74-00E4B08C68C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34" r:id="rId5"/>
    <p:sldLayoutId id="2147483729" r:id="rId6"/>
    <p:sldLayoutId id="2147483728" r:id="rId7"/>
    <p:sldLayoutId id="2147483735" r:id="rId8"/>
    <p:sldLayoutId id="2147483736" r:id="rId9"/>
    <p:sldLayoutId id="2147483727" r:id="rId10"/>
    <p:sldLayoutId id="214748372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28625" y="3336925"/>
            <a:ext cx="6480175" cy="23018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endParaRPr lang="nl-NL" smtClean="0"/>
          </a:p>
          <a:p>
            <a:r>
              <a:rPr lang="nl-NL" smtClean="0"/>
              <a:t>Hans Daale</a:t>
            </a:r>
          </a:p>
          <a:p>
            <a:r>
              <a:rPr lang="nl-NL" smtClean="0"/>
              <a:t>Leido Academy</a:t>
            </a:r>
          </a:p>
          <a:p>
            <a:endParaRPr lang="nl-NL" smtClean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3933825"/>
            <a:ext cx="503872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Role (2)</a:t>
            </a:r>
          </a:p>
        </p:txBody>
      </p:sp>
      <p:sp>
        <p:nvSpPr>
          <p:cNvPr id="22530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Bringing ‘worlds’ together</a:t>
            </a:r>
          </a:p>
          <a:p>
            <a:r>
              <a:rPr lang="nl-NL" smtClean="0"/>
              <a:t>Formal and non-formal</a:t>
            </a:r>
          </a:p>
          <a:p>
            <a:r>
              <a:rPr lang="nl-NL" smtClean="0"/>
              <a:t>VET and HE</a:t>
            </a:r>
          </a:p>
          <a:p>
            <a:r>
              <a:rPr lang="nl-NL" smtClean="0"/>
              <a:t>Private and public financed</a:t>
            </a:r>
          </a:p>
          <a:p>
            <a:r>
              <a:rPr lang="nl-NL" smtClean="0"/>
              <a:t>In-company training and formal education</a:t>
            </a:r>
          </a:p>
          <a:p>
            <a:r>
              <a:rPr lang="nl-NL" smtClean="0"/>
              <a:t>Colleges and Universities</a:t>
            </a:r>
          </a:p>
          <a:p>
            <a:r>
              <a:rPr lang="nl-NL" smtClean="0"/>
              <a:t>Education and Labour Market</a:t>
            </a:r>
          </a:p>
          <a:p>
            <a:r>
              <a:rPr lang="nl-NL" smtClean="0"/>
              <a:t>Etc</a:t>
            </a:r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But still ‘why’…</a:t>
            </a:r>
          </a:p>
        </p:txBody>
      </p:sp>
      <p:sp>
        <p:nvSpPr>
          <p:cNvPr id="2355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A few examples…</a:t>
            </a:r>
          </a:p>
          <a:p>
            <a:r>
              <a:rPr lang="nl-NL" smtClean="0"/>
              <a:t>The German dual system: also at level 5</a:t>
            </a:r>
          </a:p>
          <a:p>
            <a:r>
              <a:rPr lang="nl-NL" smtClean="0"/>
              <a:t>Flemish level 5: a long history…</a:t>
            </a:r>
          </a:p>
          <a:p>
            <a:r>
              <a:rPr lang="nl-NL" smtClean="0"/>
              <a:t>Countries having a range of qualifications at level 5: more attention for flexibility</a:t>
            </a:r>
          </a:p>
          <a:p>
            <a:r>
              <a:rPr lang="nl-NL" smtClean="0"/>
              <a:t>Look at the CEDEFOP report…</a:t>
            </a:r>
          </a:p>
          <a:p>
            <a:r>
              <a:rPr lang="nl-NL" smtClean="0"/>
              <a:t>Cooperation: Credits / QA / LOs /  RPL…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Two ‘dynamic’ examples</a:t>
            </a:r>
          </a:p>
        </p:txBody>
      </p:sp>
      <p:sp>
        <p:nvSpPr>
          <p:cNvPr id="24578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Germany:</a:t>
            </a:r>
            <a:br>
              <a:rPr lang="nl-NL" smtClean="0"/>
            </a:br>
            <a:r>
              <a:rPr lang="nl-NL" smtClean="0"/>
              <a:t>-  dual system in VET</a:t>
            </a:r>
            <a:br>
              <a:rPr lang="nl-NL" smtClean="0"/>
            </a:br>
            <a:r>
              <a:rPr lang="nl-NL" smtClean="0"/>
              <a:t>-  social partners</a:t>
            </a:r>
          </a:p>
          <a:p>
            <a:endParaRPr lang="nl-NL" smtClean="0"/>
          </a:p>
          <a:p>
            <a:r>
              <a:rPr lang="nl-NL" smtClean="0"/>
              <a:t>The Netherlands:</a:t>
            </a:r>
            <a:br>
              <a:rPr lang="nl-NL" smtClean="0"/>
            </a:br>
            <a:r>
              <a:rPr lang="nl-NL" smtClean="0"/>
              <a:t>-  only the Associate degree</a:t>
            </a:r>
            <a:br>
              <a:rPr lang="nl-NL" smtClean="0"/>
            </a:br>
            <a:r>
              <a:rPr lang="nl-NL" smtClean="0"/>
              <a:t>-  discussion: a new non-formal type at </a:t>
            </a:r>
            <a:br>
              <a:rPr lang="nl-NL" smtClean="0"/>
            </a:br>
            <a:r>
              <a:rPr lang="nl-NL" smtClean="0"/>
              <a:t>   level 5 – more tailor-made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What to discuss…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Mission Statement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err="1" smtClean="0"/>
              <a:t>Aims</a:t>
            </a: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err="1" smtClean="0"/>
              <a:t>Structure</a:t>
            </a: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Board / </a:t>
            </a:r>
            <a:r>
              <a:rPr lang="nl-NL" dirty="0" err="1" smtClean="0"/>
              <a:t>Steering</a:t>
            </a:r>
            <a:r>
              <a:rPr lang="nl-NL" dirty="0" smtClean="0"/>
              <a:t> </a:t>
            </a:r>
            <a:r>
              <a:rPr lang="nl-NL" dirty="0" err="1" smtClean="0"/>
              <a:t>Committee</a:t>
            </a: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err="1" smtClean="0"/>
              <a:t>Working</a:t>
            </a:r>
            <a:r>
              <a:rPr lang="nl-NL" dirty="0" smtClean="0"/>
              <a:t> </a:t>
            </a:r>
            <a:r>
              <a:rPr lang="nl-NL" dirty="0" err="1" smtClean="0"/>
              <a:t>Groups</a:t>
            </a:r>
            <a:r>
              <a:rPr lang="nl-NL" dirty="0" smtClean="0"/>
              <a:t> (e.g. </a:t>
            </a:r>
            <a:r>
              <a:rPr lang="nl-NL" dirty="0" err="1" smtClean="0"/>
              <a:t>labour</a:t>
            </a:r>
            <a:r>
              <a:rPr lang="nl-NL" dirty="0" smtClean="0"/>
              <a:t> market)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err="1" smtClean="0"/>
              <a:t>Membership</a:t>
            </a: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err="1" smtClean="0"/>
              <a:t>Contacts</a:t>
            </a: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err="1" smtClean="0"/>
              <a:t>Activities</a:t>
            </a: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Project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Mission Statement</a:t>
            </a:r>
          </a:p>
        </p:txBody>
      </p:sp>
      <p:sp>
        <p:nvSpPr>
          <p:cNvPr id="26626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i="1" smtClean="0"/>
              <a:t>the exchange of good practices in education, </a:t>
            </a:r>
            <a:endParaRPr lang="nl-NL" sz="2200" smtClean="0"/>
          </a:p>
          <a:p>
            <a:r>
              <a:rPr lang="en-GB" sz="2200" i="1" smtClean="0"/>
              <a:t>the diversity of the implementation of such link internationally and mostly in Europe, </a:t>
            </a:r>
            <a:endParaRPr lang="nl-NL" sz="2200" smtClean="0"/>
          </a:p>
          <a:p>
            <a:r>
              <a:rPr lang="en-GB" sz="2200" i="1" smtClean="0"/>
              <a:t>the relation and relevance of Level 5 in the Bologna process,</a:t>
            </a:r>
            <a:endParaRPr lang="nl-NL" sz="2200" smtClean="0"/>
          </a:p>
          <a:p>
            <a:r>
              <a:rPr lang="en-GB" sz="2200" i="1" smtClean="0"/>
              <a:t>the relation and relevance of Level 5  to the labour market : having an independent, non-political meeting place for best practices concerning qualifications at level 5, having the specific position of them in different countries in mind, emphasising the things we have in common – to be discussed with our relevant stakeholders with an open mind in a trustful setting</a:t>
            </a:r>
            <a:r>
              <a:rPr lang="en-GB" sz="2400" i="1" smtClean="0"/>
              <a:t>. </a:t>
            </a:r>
            <a:endParaRPr lang="nl-NL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So…</a:t>
            </a:r>
          </a:p>
        </p:txBody>
      </p:sp>
      <p:sp>
        <p:nvSpPr>
          <p:cNvPr id="27650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Bologna: 6-7-8</a:t>
            </a:r>
          </a:p>
          <a:p>
            <a:r>
              <a:rPr lang="nl-NL" smtClean="0"/>
              <a:t>Bergen: 5…</a:t>
            </a:r>
          </a:p>
          <a:p>
            <a:r>
              <a:rPr lang="nl-NL" smtClean="0"/>
              <a:t>‘Brussels’: EQF</a:t>
            </a:r>
          </a:p>
          <a:p>
            <a:r>
              <a:rPr lang="nl-NL" smtClean="0"/>
              <a:t>Erevan: 5 !</a:t>
            </a:r>
          </a:p>
          <a:p>
            <a:endParaRPr lang="nl-NL" smtClean="0"/>
          </a:p>
          <a:p>
            <a:r>
              <a:rPr lang="nl-NL" smtClean="0"/>
              <a:t>CHAIN5 can support that decision… and can show the need for a holistic approach of level 5 in the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CHAIN5: NOW !</a:t>
            </a:r>
          </a:p>
        </p:txBody>
      </p:sp>
      <p:sp>
        <p:nvSpPr>
          <p:cNvPr id="14338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More than 90 members</a:t>
            </a:r>
          </a:p>
          <a:p>
            <a:r>
              <a:rPr lang="nl-NL" smtClean="0"/>
              <a:t>From 24 countries (21 member states)</a:t>
            </a:r>
          </a:p>
          <a:p>
            <a:r>
              <a:rPr lang="nl-NL" smtClean="0"/>
              <a:t>And 14 European ‘networks’</a:t>
            </a:r>
          </a:p>
          <a:p>
            <a:endParaRPr lang="nl-NL" smtClean="0"/>
          </a:p>
          <a:p>
            <a:r>
              <a:rPr lang="nl-NL" smtClean="0"/>
              <a:t>46 participants in this conference</a:t>
            </a:r>
          </a:p>
          <a:p>
            <a:r>
              <a:rPr lang="nl-NL" smtClean="0"/>
              <a:t>Real good mix of stakeholders</a:t>
            </a:r>
          </a:p>
          <a:p>
            <a:r>
              <a:rPr lang="nl-NL" smtClean="0"/>
              <a:t>Good support already…</a:t>
            </a:r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Leido Academy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err="1" smtClean="0"/>
              <a:t>Structure</a:t>
            </a:r>
            <a:r>
              <a:rPr lang="nl-NL" dirty="0" smtClean="0"/>
              <a:t>: Basis </a:t>
            </a:r>
            <a:r>
              <a:rPr lang="nl-NL" dirty="0" err="1" smtClean="0"/>
              <a:t>for</a:t>
            </a:r>
            <a:r>
              <a:rPr lang="nl-NL" dirty="0" smtClean="0"/>
              <a:t> CHAIN5…?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Network </a:t>
            </a:r>
            <a:r>
              <a:rPr lang="nl-NL" dirty="0" err="1" smtClean="0"/>
              <a:t>since</a:t>
            </a:r>
            <a:r>
              <a:rPr lang="nl-NL" dirty="0" smtClean="0"/>
              <a:t> 1999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Non-profit / private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1500 ‘members’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err="1" smtClean="0"/>
              <a:t>Good</a:t>
            </a:r>
            <a:r>
              <a:rPr lang="nl-NL" dirty="0" smtClean="0"/>
              <a:t> mix of stakeholders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Focus on LLL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‘Spider’ in a web…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International: EURASHE / WFCP / EUCIS-LLL / </a:t>
            </a:r>
            <a:r>
              <a:rPr lang="nl-NL" dirty="0" err="1" smtClean="0"/>
              <a:t>projects</a:t>
            </a:r>
            <a:r>
              <a:rPr lang="nl-NL" dirty="0" smtClean="0"/>
              <a:t>…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Network for Dutch SCHE</a:t>
            </a:r>
          </a:p>
        </p:txBody>
      </p:sp>
      <p:sp>
        <p:nvSpPr>
          <p:cNvPr id="16386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On request of the Ministry</a:t>
            </a:r>
          </a:p>
          <a:p>
            <a:r>
              <a:rPr lang="nl-NL" smtClean="0"/>
              <a:t>Thematic network</a:t>
            </a:r>
          </a:p>
          <a:p>
            <a:r>
              <a:rPr lang="nl-NL" smtClean="0"/>
              <a:t>Help desk</a:t>
            </a:r>
          </a:p>
          <a:p>
            <a:r>
              <a:rPr lang="nl-NL" smtClean="0"/>
              <a:t>Supporting stakeholders</a:t>
            </a:r>
          </a:p>
          <a:p>
            <a:r>
              <a:rPr lang="nl-NL" smtClean="0"/>
              <a:t>Events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History - 1</a:t>
            </a:r>
          </a:p>
        </p:txBody>
      </p:sp>
      <p:sp>
        <p:nvSpPr>
          <p:cNvPr id="17410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Bologna</a:t>
            </a:r>
          </a:p>
          <a:p>
            <a:r>
              <a:rPr lang="nl-NL" smtClean="0"/>
              <a:t>EURASHE report 2003</a:t>
            </a:r>
          </a:p>
          <a:p>
            <a:r>
              <a:rPr lang="nl-NL" smtClean="0"/>
              <a:t>Ministers’ conference Bergen 2005</a:t>
            </a:r>
          </a:p>
          <a:p>
            <a:r>
              <a:rPr lang="nl-NL" smtClean="0"/>
              <a:t>EQF 2008</a:t>
            </a:r>
          </a:p>
          <a:p>
            <a:r>
              <a:rPr lang="nl-NL" smtClean="0"/>
              <a:t>Missink Link report 2012</a:t>
            </a:r>
          </a:p>
          <a:p>
            <a:r>
              <a:rPr lang="nl-NL" smtClean="0"/>
              <a:t>Attention for ‘permeability VET-HE’</a:t>
            </a:r>
          </a:p>
          <a:p>
            <a:r>
              <a:rPr lang="nl-NL" smtClean="0"/>
              <a:t>Also for RPL… LLL…</a:t>
            </a:r>
          </a:p>
          <a:p>
            <a:r>
              <a:rPr lang="nl-NL" smtClean="0"/>
              <a:t>Crisis: shorter study programmes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Recent history</a:t>
            </a:r>
          </a:p>
        </p:txBody>
      </p:sp>
      <p:sp>
        <p:nvSpPr>
          <p:cNvPr id="1843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CEDEFOP study</a:t>
            </a:r>
          </a:p>
          <a:p>
            <a:endParaRPr lang="nl-NL" smtClean="0"/>
          </a:p>
          <a:p>
            <a:r>
              <a:rPr lang="nl-NL" smtClean="0"/>
              <a:t>More need for flexibility</a:t>
            </a:r>
          </a:p>
          <a:p>
            <a:r>
              <a:rPr lang="nl-NL" smtClean="0"/>
              <a:t>Role of NCPs</a:t>
            </a:r>
          </a:p>
          <a:p>
            <a:r>
              <a:rPr lang="nl-NL" smtClean="0"/>
              <a:t>More work-based learning, also in HE</a:t>
            </a:r>
            <a:br>
              <a:rPr lang="nl-NL" smtClean="0"/>
            </a:br>
            <a:endParaRPr lang="nl-NL" smtClean="0"/>
          </a:p>
          <a:p>
            <a:endParaRPr lang="nl-NL" smtClean="0"/>
          </a:p>
          <a:p>
            <a:endParaRPr lang="nl-NL" smtClean="0"/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CHAIN5 – a new community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err="1" smtClean="0"/>
              <a:t>Why</a:t>
            </a:r>
            <a:r>
              <a:rPr lang="nl-NL" dirty="0" smtClean="0"/>
              <a:t>?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err="1" smtClean="0"/>
              <a:t>Outcomes</a:t>
            </a:r>
            <a:r>
              <a:rPr lang="nl-NL" dirty="0" smtClean="0"/>
              <a:t> of the L5 </a:t>
            </a:r>
            <a:r>
              <a:rPr lang="nl-NL" dirty="0" err="1" smtClean="0"/>
              <a:t>study</a:t>
            </a: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err="1" smtClean="0"/>
              <a:t>Plans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SCHE in the EHEA in 2015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More focus on </a:t>
            </a:r>
            <a:r>
              <a:rPr lang="nl-NL" dirty="0" err="1" smtClean="0"/>
              <a:t>NQFs</a:t>
            </a:r>
            <a:r>
              <a:rPr lang="nl-NL" dirty="0" smtClean="0"/>
              <a:t> – full </a:t>
            </a:r>
            <a:r>
              <a:rPr lang="nl-NL" dirty="0" err="1" smtClean="0"/>
              <a:t>use</a:t>
            </a:r>
            <a:r>
              <a:rPr lang="nl-NL" dirty="0" smtClean="0"/>
              <a:t> of </a:t>
            </a:r>
            <a:r>
              <a:rPr lang="nl-NL" dirty="0" err="1" smtClean="0"/>
              <a:t>all</a:t>
            </a:r>
            <a:r>
              <a:rPr lang="nl-NL" dirty="0" smtClean="0"/>
              <a:t> levels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Input of </a:t>
            </a:r>
            <a:r>
              <a:rPr lang="nl-NL" dirty="0" err="1" smtClean="0"/>
              <a:t>NCPs</a:t>
            </a:r>
            <a:endParaRPr lang="nl-NL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nl-NL" dirty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nl-NL" dirty="0" smtClean="0"/>
              <a:t>DG EAC VET &amp; AE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Why this community</a:t>
            </a:r>
          </a:p>
        </p:txBody>
      </p:sp>
      <p:sp>
        <p:nvSpPr>
          <p:cNvPr id="20482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Part of VET Associations?</a:t>
            </a:r>
          </a:p>
          <a:p>
            <a:r>
              <a:rPr lang="nl-NL" smtClean="0"/>
              <a:t>Part of EUA?</a:t>
            </a:r>
          </a:p>
          <a:p>
            <a:r>
              <a:rPr lang="nl-NL" smtClean="0"/>
              <a:t>Part of EURASHE?</a:t>
            </a:r>
          </a:p>
          <a:p>
            <a:r>
              <a:rPr lang="nl-NL" smtClean="0"/>
              <a:t>Joint initiative?</a:t>
            </a:r>
            <a:br>
              <a:rPr lang="nl-NL" smtClean="0"/>
            </a:br>
            <a:endParaRPr lang="nl-NL" smtClean="0"/>
          </a:p>
          <a:p>
            <a:r>
              <a:rPr lang="nl-NL" smtClean="0"/>
              <a:t>October 2013: all lights turned out to be ‘green’ for a community like this…</a:t>
            </a:r>
            <a:br>
              <a:rPr lang="nl-NL" smtClean="0"/>
            </a:br>
            <a:endParaRPr lang="nl-NL" smtClean="0"/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Role of CHAIN5</a:t>
            </a:r>
          </a:p>
        </p:txBody>
      </p:sp>
      <p:sp>
        <p:nvSpPr>
          <p:cNvPr id="21506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First of all: It is level 5 of the EQF = all kinds of qualifications!!</a:t>
            </a:r>
          </a:p>
          <a:p>
            <a:endParaRPr lang="nl-NL" smtClean="0"/>
          </a:p>
          <a:p>
            <a:r>
              <a:rPr lang="nl-NL" smtClean="0"/>
              <a:t>Level 5 = level 5</a:t>
            </a:r>
            <a:br>
              <a:rPr lang="nl-NL" smtClean="0"/>
            </a:br>
            <a:r>
              <a:rPr lang="nl-NL" smtClean="0"/>
              <a:t>Not HE… (just by accreditation or a decision by the government)</a:t>
            </a:r>
          </a:p>
          <a:p>
            <a:endParaRPr lang="nl-NL" smtClean="0"/>
          </a:p>
          <a:p>
            <a:r>
              <a:rPr lang="nl-NL" smtClean="0"/>
              <a:t>Not a new political network</a:t>
            </a:r>
          </a:p>
          <a:p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sch">
  <a:themeElements>
    <a:clrScheme name="Technisch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sch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sch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1234</TotalTime>
  <Words>460</Words>
  <Application>Microsoft Office PowerPoint</Application>
  <PresentationFormat>Diavoorstelling (4:3)</PresentationFormat>
  <Paragraphs>107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Ontwerpsjabloon</vt:lpstr>
      </vt:variant>
      <vt:variant>
        <vt:i4>6</vt:i4>
      </vt:variant>
      <vt:variant>
        <vt:lpstr>Diatitels</vt:lpstr>
      </vt:variant>
      <vt:variant>
        <vt:i4>15</vt:i4>
      </vt:variant>
    </vt:vector>
  </HeadingPairs>
  <TitlesOfParts>
    <vt:vector size="25" baseType="lpstr">
      <vt:lpstr>Arial</vt:lpstr>
      <vt:lpstr>Franklin Gothic Book</vt:lpstr>
      <vt:lpstr>Wingdings 2</vt:lpstr>
      <vt:lpstr>Calibri</vt:lpstr>
      <vt:lpstr>Technisch</vt:lpstr>
      <vt:lpstr>Technisch</vt:lpstr>
      <vt:lpstr>Technisch</vt:lpstr>
      <vt:lpstr>Technisch</vt:lpstr>
      <vt:lpstr>Technisch</vt:lpstr>
      <vt:lpstr>Technisch</vt:lpstr>
      <vt:lpstr>Dia 1</vt:lpstr>
      <vt:lpstr>CHAIN5: NOW !</vt:lpstr>
      <vt:lpstr>Leido Academy</vt:lpstr>
      <vt:lpstr>Network for Dutch SCHE</vt:lpstr>
      <vt:lpstr>History - 1</vt:lpstr>
      <vt:lpstr>Recent history</vt:lpstr>
      <vt:lpstr>CHAIN5 – a new community</vt:lpstr>
      <vt:lpstr>Why this community</vt:lpstr>
      <vt:lpstr>Role of CHAIN5</vt:lpstr>
      <vt:lpstr>Role (2)</vt:lpstr>
      <vt:lpstr>But still ‘why’…</vt:lpstr>
      <vt:lpstr>Two ‘dynamic’ examples</vt:lpstr>
      <vt:lpstr>What to discuss…</vt:lpstr>
      <vt:lpstr>Mission Statement</vt:lpstr>
      <vt:lpstr>So…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Daale</dc:creator>
  <cp:lastModifiedBy>Mozeshuis</cp:lastModifiedBy>
  <cp:revision>17</cp:revision>
  <dcterms:created xsi:type="dcterms:W3CDTF">2014-02-11T22:01:40Z</dcterms:created>
  <dcterms:modified xsi:type="dcterms:W3CDTF">2014-02-13T09:18:08Z</dcterms:modified>
</cp:coreProperties>
</file>