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League Spartan"/>
      <p:regular r:id="rId22"/>
      <p:bold r:id="rId23"/>
    </p:embeddedFont>
    <p:embeddedFont>
      <p:font typeface="League Spartan Black"/>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LeagueSpartan-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LeagueSpartanBlack-bold.fntdata"/><Relationship Id="rId12" Type="http://schemas.openxmlformats.org/officeDocument/2006/relationships/slide" Target="slides/slide7.xml"/><Relationship Id="rId23" Type="http://schemas.openxmlformats.org/officeDocument/2006/relationships/font" Target="fonts/LeagueSpartan-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49492c6dc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o"/>
              <a:t>1 min - total 1 min</a:t>
            </a:r>
            <a:endParaRPr/>
          </a:p>
        </p:txBody>
      </p:sp>
      <p:sp>
        <p:nvSpPr>
          <p:cNvPr id="58" name="Google Shape;58;g249492c6dc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a2212b353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a2212b353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a2212b353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a2212b353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9f79f665f9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9f79f665f9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9f79f665f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9f79f665f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9f79f665f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9f79f665f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9f79f665f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9f79f665f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9f79f665f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9f79f665f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9f79f665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9f79f665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9f79f665f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9f79f665f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9f79f665f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9f79f665f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9f79f665f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9f79f665f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a2212b35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a2212b35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9f79f665f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9f79f665f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9f79f665f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9f79f665f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9f79f665f9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9f79f665f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 og to kolonner 1">
  <p:cSld name="TITLE_AND_TWO_COLUMNS_1">
    <p:spTree>
      <p:nvGrpSpPr>
        <p:cNvPr id="40" name="Shape 40"/>
        <p:cNvGrpSpPr/>
        <p:nvPr/>
      </p:nvGrpSpPr>
      <p:grpSpPr>
        <a:xfrm>
          <a:off x="0" y="0"/>
          <a:ext cx="0" cy="0"/>
          <a:chOff x="0" y="0"/>
          <a:chExt cx="0" cy="0"/>
        </a:xfrm>
      </p:grpSpPr>
      <p:pic>
        <p:nvPicPr>
          <p:cNvPr id="41" name="Google Shape;41;p11"/>
          <p:cNvPicPr preferRelativeResize="0"/>
          <p:nvPr/>
        </p:nvPicPr>
        <p:blipFill>
          <a:blip r:embed="rId2">
            <a:alphaModFix/>
          </a:blip>
          <a:stretch>
            <a:fillRect/>
          </a:stretch>
        </p:blipFill>
        <p:spPr>
          <a:xfrm>
            <a:off x="0" y="-76025"/>
            <a:ext cx="9166725" cy="5291375"/>
          </a:xfrm>
          <a:prstGeom prst="rect">
            <a:avLst/>
          </a:prstGeom>
          <a:noFill/>
          <a:ln>
            <a:noFill/>
          </a:ln>
        </p:spPr>
      </p:pic>
      <p:sp>
        <p:nvSpPr>
          <p:cNvPr id="42" name="Google Shape;42;p1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 name="Google Shape;43;p1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passet utforming 5">
  <p:cSld name="CUSTOM_6">
    <p:spTree>
      <p:nvGrpSpPr>
        <p:cNvPr id="44" name="Shape 44"/>
        <p:cNvGrpSpPr/>
        <p:nvPr/>
      </p:nvGrpSpPr>
      <p:grpSpPr>
        <a:xfrm>
          <a:off x="0" y="0"/>
          <a:ext cx="0" cy="0"/>
          <a:chOff x="0" y="0"/>
          <a:chExt cx="0" cy="0"/>
        </a:xfrm>
      </p:grpSpPr>
      <p:sp>
        <p:nvSpPr>
          <p:cNvPr id="45" name="Google Shape;45;p1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6" name="Google Shape;46;p12"/>
          <p:cNvSpPr/>
          <p:nvPr/>
        </p:nvSpPr>
        <p:spPr>
          <a:xfrm>
            <a:off x="-175775" y="4005500"/>
            <a:ext cx="1336500" cy="1377600"/>
          </a:xfrm>
          <a:prstGeom prst="flowChartConnector">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2"/>
          <p:cNvSpPr/>
          <p:nvPr/>
        </p:nvSpPr>
        <p:spPr>
          <a:xfrm>
            <a:off x="61275" y="2610075"/>
            <a:ext cx="1811400" cy="1749300"/>
          </a:xfrm>
          <a:prstGeom prst="flowChartConnector">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2"/>
          <p:cNvSpPr/>
          <p:nvPr/>
        </p:nvSpPr>
        <p:spPr>
          <a:xfrm>
            <a:off x="1265475" y="4385725"/>
            <a:ext cx="607200" cy="572700"/>
          </a:xfrm>
          <a:prstGeom prst="flowChartConnector">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51" name="Google Shape;51;p13"/>
          <p:cNvPicPr preferRelativeResize="0"/>
          <p:nvPr/>
        </p:nvPicPr>
        <p:blipFill>
          <a:blip r:embed="rId2">
            <a:alphaModFix/>
          </a:blip>
          <a:stretch>
            <a:fillRect/>
          </a:stretch>
        </p:blipFill>
        <p:spPr>
          <a:xfrm>
            <a:off x="152400" y="1170125"/>
            <a:ext cx="6781814" cy="382097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pic>
        <p:nvPicPr>
          <p:cNvPr id="53" name="Google Shape;53;p14"/>
          <p:cNvPicPr preferRelativeResize="0"/>
          <p:nvPr/>
        </p:nvPicPr>
        <p:blipFill>
          <a:blip r:embed="rId2">
            <a:alphaModFix/>
          </a:blip>
          <a:stretch>
            <a:fillRect/>
          </a:stretch>
        </p:blipFill>
        <p:spPr>
          <a:xfrm>
            <a:off x="152400" y="152400"/>
            <a:ext cx="7259822" cy="48387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passet utforming 1">
  <p:cSld name="CUSTOM">
    <p:spTree>
      <p:nvGrpSpPr>
        <p:cNvPr id="13"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b="0" l="10825" r="0" t="0"/>
          <a:stretch/>
        </p:blipFill>
        <p:spPr>
          <a:xfrm>
            <a:off x="-48175" y="-10225"/>
            <a:ext cx="6909051" cy="5163949"/>
          </a:xfrm>
          <a:prstGeom prst="rect">
            <a:avLst/>
          </a:prstGeom>
          <a:noFill/>
          <a:ln>
            <a:noFill/>
          </a:ln>
        </p:spPr>
      </p:pic>
      <p:sp>
        <p:nvSpPr>
          <p:cNvPr id="15" name="Google Shape;15;p3"/>
          <p:cNvSpPr txBox="1"/>
          <p:nvPr>
            <p:ph type="title"/>
          </p:nvPr>
        </p:nvSpPr>
        <p:spPr>
          <a:xfrm>
            <a:off x="325100" y="1614500"/>
            <a:ext cx="2401200" cy="572700"/>
          </a:xfrm>
          <a:prstGeom prst="rect">
            <a:avLst/>
          </a:prstGeom>
        </p:spPr>
        <p:txBody>
          <a:bodyPr anchorCtr="0" anchor="t" bIns="91425" lIns="91425" spcFirstLastPara="1" rIns="91425" wrap="square" tIns="91425">
            <a:spAutoFit/>
          </a:bodyPr>
          <a:lstStyle>
            <a:lvl1pPr lvl="0">
              <a:spcBef>
                <a:spcPts val="0"/>
              </a:spcBef>
              <a:spcAft>
                <a:spcPts val="0"/>
              </a:spcAft>
              <a:buClr>
                <a:srgbClr val="E8EAED"/>
              </a:buClr>
              <a:buSzPts val="2800"/>
              <a:buNone/>
              <a:defRPr>
                <a:solidFill>
                  <a:srgbClr val="E8EAED"/>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passet utforming 1 1">
  <p:cSld name="CUSTOM_5">
    <p:spTree>
      <p:nvGrpSpPr>
        <p:cNvPr id="16"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b="0" l="0" r="9567" t="0"/>
          <a:stretch/>
        </p:blipFill>
        <p:spPr>
          <a:xfrm>
            <a:off x="2175269" y="0"/>
            <a:ext cx="6968730" cy="5143502"/>
          </a:xfrm>
          <a:prstGeom prst="rect">
            <a:avLst/>
          </a:prstGeom>
          <a:noFill/>
          <a:ln>
            <a:noFill/>
          </a:ln>
        </p:spPr>
      </p:pic>
      <p:sp>
        <p:nvSpPr>
          <p:cNvPr id="18" name="Google Shape;18;p4"/>
          <p:cNvSpPr txBox="1"/>
          <p:nvPr>
            <p:ph type="title"/>
          </p:nvPr>
        </p:nvSpPr>
        <p:spPr>
          <a:xfrm>
            <a:off x="2530100" y="451625"/>
            <a:ext cx="6189300" cy="572700"/>
          </a:xfrm>
          <a:prstGeom prst="rect">
            <a:avLst/>
          </a:prstGeom>
        </p:spPr>
        <p:txBody>
          <a:bodyPr anchorCtr="0" anchor="t" bIns="91425" lIns="91425" spcFirstLastPara="1" rIns="91425" wrap="square" tIns="91425">
            <a:spAutoFit/>
          </a:bodyPr>
          <a:lstStyle>
            <a:lvl1pPr lvl="0" rtl="0">
              <a:spcBef>
                <a:spcPts val="0"/>
              </a:spcBef>
              <a:spcAft>
                <a:spcPts val="0"/>
              </a:spcAft>
              <a:buClr>
                <a:srgbClr val="E8EAED"/>
              </a:buClr>
              <a:buSzPts val="2800"/>
              <a:buNone/>
              <a:defRPr>
                <a:solidFill>
                  <a:srgbClr val="E8EAED"/>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9" name="Google Shape;19;p4"/>
          <p:cNvPicPr preferRelativeResize="0"/>
          <p:nvPr/>
        </p:nvPicPr>
        <p:blipFill>
          <a:blip r:embed="rId3">
            <a:alphaModFix/>
          </a:blip>
          <a:stretch>
            <a:fillRect/>
          </a:stretch>
        </p:blipFill>
        <p:spPr>
          <a:xfrm>
            <a:off x="440675" y="230425"/>
            <a:ext cx="1178025" cy="5441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837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passet utforming 4">
  <p:cSld name="CUSTOM_7">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 og brødtekst 1">
  <p:cSld name="TITLE_AND_BODY_1">
    <p:bg>
      <p:bgPr>
        <a:solidFill>
          <a:schemeClr val="lt1"/>
        </a:solidFill>
      </p:bgPr>
    </p:bg>
    <p:spTree>
      <p:nvGrpSpPr>
        <p:cNvPr id="26" name="Shape 26"/>
        <p:cNvGrpSpPr/>
        <p:nvPr/>
      </p:nvGrpSpPr>
      <p:grpSpPr>
        <a:xfrm>
          <a:off x="0" y="0"/>
          <a:ext cx="0" cy="0"/>
          <a:chOff x="0" y="0"/>
          <a:chExt cx="0" cy="0"/>
        </a:xfrm>
      </p:grpSpPr>
      <p:sp>
        <p:nvSpPr>
          <p:cNvPr id="27" name="Google Shape;27;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7"/>
          <p:cNvSpPr txBox="1"/>
          <p:nvPr>
            <p:ph idx="1" type="body"/>
          </p:nvPr>
        </p:nvSpPr>
        <p:spPr>
          <a:xfrm>
            <a:off x="311700" y="11837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passet utforming 2">
  <p:cSld name="CUSTOM_1">
    <p:bg>
      <p:bgPr>
        <a:solidFill>
          <a:schemeClr val="accent2"/>
        </a:solidFill>
      </p:bgPr>
    </p:bg>
    <p:spTree>
      <p:nvGrpSpPr>
        <p:cNvPr id="30" name="Shape 30"/>
        <p:cNvGrpSpPr/>
        <p:nvPr/>
      </p:nvGrpSpPr>
      <p:grpSpPr>
        <a:xfrm>
          <a:off x="0" y="0"/>
          <a:ext cx="0" cy="0"/>
          <a:chOff x="0" y="0"/>
          <a:chExt cx="0" cy="0"/>
        </a:xfrm>
      </p:grpSpPr>
      <p:sp>
        <p:nvSpPr>
          <p:cNvPr id="31" name="Google Shape;31;p8"/>
          <p:cNvSpPr txBox="1"/>
          <p:nvPr>
            <p:ph type="title"/>
          </p:nvPr>
        </p:nvSpPr>
        <p:spPr>
          <a:xfrm>
            <a:off x="311700" y="49417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E8EAED"/>
              </a:buClr>
              <a:buSzPts val="2800"/>
              <a:buNone/>
              <a:defRPr>
                <a:solidFill>
                  <a:srgbClr val="E8EAED"/>
                </a:solidFill>
              </a:defRPr>
            </a:lvl1pPr>
            <a:lvl2pPr lvl="1">
              <a:spcBef>
                <a:spcPts val="0"/>
              </a:spcBef>
              <a:spcAft>
                <a:spcPts val="0"/>
              </a:spcAft>
              <a:buClr>
                <a:srgbClr val="E8EAED"/>
              </a:buClr>
              <a:buSzPts val="2800"/>
              <a:buNone/>
              <a:defRPr>
                <a:solidFill>
                  <a:srgbClr val="E8EAED"/>
                </a:solidFill>
              </a:defRPr>
            </a:lvl2pPr>
            <a:lvl3pPr lvl="2">
              <a:spcBef>
                <a:spcPts val="0"/>
              </a:spcBef>
              <a:spcAft>
                <a:spcPts val="0"/>
              </a:spcAft>
              <a:buClr>
                <a:srgbClr val="E8EAED"/>
              </a:buClr>
              <a:buSzPts val="2800"/>
              <a:buNone/>
              <a:defRPr>
                <a:solidFill>
                  <a:srgbClr val="E8EAED"/>
                </a:solidFill>
              </a:defRPr>
            </a:lvl3pPr>
            <a:lvl4pPr lvl="3">
              <a:spcBef>
                <a:spcPts val="0"/>
              </a:spcBef>
              <a:spcAft>
                <a:spcPts val="0"/>
              </a:spcAft>
              <a:buClr>
                <a:srgbClr val="E8EAED"/>
              </a:buClr>
              <a:buSzPts val="2800"/>
              <a:buNone/>
              <a:defRPr>
                <a:solidFill>
                  <a:srgbClr val="E8EAED"/>
                </a:solidFill>
              </a:defRPr>
            </a:lvl4pPr>
            <a:lvl5pPr lvl="4">
              <a:spcBef>
                <a:spcPts val="0"/>
              </a:spcBef>
              <a:spcAft>
                <a:spcPts val="0"/>
              </a:spcAft>
              <a:buClr>
                <a:srgbClr val="E8EAED"/>
              </a:buClr>
              <a:buSzPts val="2800"/>
              <a:buNone/>
              <a:defRPr>
                <a:solidFill>
                  <a:srgbClr val="E8EAED"/>
                </a:solidFill>
              </a:defRPr>
            </a:lvl5pPr>
            <a:lvl6pPr lvl="5">
              <a:spcBef>
                <a:spcPts val="0"/>
              </a:spcBef>
              <a:spcAft>
                <a:spcPts val="0"/>
              </a:spcAft>
              <a:buClr>
                <a:srgbClr val="E8EAED"/>
              </a:buClr>
              <a:buSzPts val="2800"/>
              <a:buNone/>
              <a:defRPr>
                <a:solidFill>
                  <a:srgbClr val="E8EAED"/>
                </a:solidFill>
              </a:defRPr>
            </a:lvl6pPr>
            <a:lvl7pPr lvl="6">
              <a:spcBef>
                <a:spcPts val="0"/>
              </a:spcBef>
              <a:spcAft>
                <a:spcPts val="0"/>
              </a:spcAft>
              <a:buClr>
                <a:srgbClr val="E8EAED"/>
              </a:buClr>
              <a:buSzPts val="2800"/>
              <a:buNone/>
              <a:defRPr>
                <a:solidFill>
                  <a:srgbClr val="E8EAED"/>
                </a:solidFill>
              </a:defRPr>
            </a:lvl7pPr>
            <a:lvl8pPr lvl="7">
              <a:spcBef>
                <a:spcPts val="0"/>
              </a:spcBef>
              <a:spcAft>
                <a:spcPts val="0"/>
              </a:spcAft>
              <a:buClr>
                <a:srgbClr val="E8EAED"/>
              </a:buClr>
              <a:buSzPts val="2800"/>
              <a:buNone/>
              <a:defRPr>
                <a:solidFill>
                  <a:srgbClr val="E8EAED"/>
                </a:solidFill>
              </a:defRPr>
            </a:lvl8pPr>
            <a:lvl9pPr lvl="8">
              <a:spcBef>
                <a:spcPts val="0"/>
              </a:spcBef>
              <a:spcAft>
                <a:spcPts val="0"/>
              </a:spcAft>
              <a:buClr>
                <a:srgbClr val="E8EAED"/>
              </a:buClr>
              <a:buSzPts val="2800"/>
              <a:buNone/>
              <a:defRPr>
                <a:solidFill>
                  <a:srgbClr val="E8EAED"/>
                </a:solidFill>
              </a:defRPr>
            </a:lvl9pPr>
          </a:lstStyle>
          <a:p/>
        </p:txBody>
      </p:sp>
      <p:sp>
        <p:nvSpPr>
          <p:cNvPr id="32" name="Google Shape;32;p8"/>
          <p:cNvSpPr txBox="1"/>
          <p:nvPr>
            <p:ph idx="1" type="body"/>
          </p:nvPr>
        </p:nvSpPr>
        <p:spPr>
          <a:xfrm>
            <a:off x="311700" y="123292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E8EAED"/>
              </a:buClr>
              <a:buSzPts val="1800"/>
              <a:buChar char="●"/>
              <a:defRPr>
                <a:solidFill>
                  <a:srgbClr val="E8EAED"/>
                </a:solidFill>
              </a:defRPr>
            </a:lvl1pPr>
            <a:lvl2pPr indent="-317500" lvl="1" marL="914400" rtl="0">
              <a:spcBef>
                <a:spcPts val="0"/>
              </a:spcBef>
              <a:spcAft>
                <a:spcPts val="0"/>
              </a:spcAft>
              <a:buClr>
                <a:srgbClr val="E8EAED"/>
              </a:buClr>
              <a:buSzPts val="1400"/>
              <a:buChar char="○"/>
              <a:defRPr>
                <a:solidFill>
                  <a:srgbClr val="E8EAED"/>
                </a:solidFill>
              </a:defRPr>
            </a:lvl2pPr>
            <a:lvl3pPr indent="-317500" lvl="2" marL="1371600" rtl="0">
              <a:spcBef>
                <a:spcPts val="0"/>
              </a:spcBef>
              <a:spcAft>
                <a:spcPts val="0"/>
              </a:spcAft>
              <a:buClr>
                <a:srgbClr val="E8EAED"/>
              </a:buClr>
              <a:buSzPts val="1400"/>
              <a:buChar char="■"/>
              <a:defRPr>
                <a:solidFill>
                  <a:srgbClr val="E8EAED"/>
                </a:solidFill>
              </a:defRPr>
            </a:lvl3pPr>
            <a:lvl4pPr indent="-317500" lvl="3" marL="1828800" rtl="0">
              <a:spcBef>
                <a:spcPts val="0"/>
              </a:spcBef>
              <a:spcAft>
                <a:spcPts val="0"/>
              </a:spcAft>
              <a:buClr>
                <a:srgbClr val="E8EAED"/>
              </a:buClr>
              <a:buSzPts val="1400"/>
              <a:buChar char="●"/>
              <a:defRPr>
                <a:solidFill>
                  <a:srgbClr val="E8EAED"/>
                </a:solidFill>
              </a:defRPr>
            </a:lvl4pPr>
            <a:lvl5pPr indent="-317500" lvl="4" marL="2286000" rtl="0">
              <a:spcBef>
                <a:spcPts val="0"/>
              </a:spcBef>
              <a:spcAft>
                <a:spcPts val="0"/>
              </a:spcAft>
              <a:buClr>
                <a:srgbClr val="E8EAED"/>
              </a:buClr>
              <a:buSzPts val="1400"/>
              <a:buChar char="○"/>
              <a:defRPr>
                <a:solidFill>
                  <a:srgbClr val="E8EAED"/>
                </a:solidFill>
              </a:defRPr>
            </a:lvl5pPr>
            <a:lvl6pPr indent="-317500" lvl="5" marL="2743200" rtl="0">
              <a:spcBef>
                <a:spcPts val="0"/>
              </a:spcBef>
              <a:spcAft>
                <a:spcPts val="0"/>
              </a:spcAft>
              <a:buClr>
                <a:srgbClr val="E8EAED"/>
              </a:buClr>
              <a:buSzPts val="1400"/>
              <a:buChar char="■"/>
              <a:defRPr>
                <a:solidFill>
                  <a:srgbClr val="E8EAED"/>
                </a:solidFill>
              </a:defRPr>
            </a:lvl6pPr>
            <a:lvl7pPr indent="-317500" lvl="6" marL="3200400" rtl="0">
              <a:spcBef>
                <a:spcPts val="0"/>
              </a:spcBef>
              <a:spcAft>
                <a:spcPts val="0"/>
              </a:spcAft>
              <a:buClr>
                <a:srgbClr val="E8EAED"/>
              </a:buClr>
              <a:buSzPts val="1400"/>
              <a:buChar char="●"/>
              <a:defRPr>
                <a:solidFill>
                  <a:srgbClr val="E8EAED"/>
                </a:solidFill>
              </a:defRPr>
            </a:lvl7pPr>
            <a:lvl8pPr indent="-317500" lvl="7" marL="3657600" rtl="0">
              <a:spcBef>
                <a:spcPts val="0"/>
              </a:spcBef>
              <a:spcAft>
                <a:spcPts val="0"/>
              </a:spcAft>
              <a:buClr>
                <a:srgbClr val="E8EAED"/>
              </a:buClr>
              <a:buSzPts val="1400"/>
              <a:buChar char="○"/>
              <a:defRPr>
                <a:solidFill>
                  <a:srgbClr val="E8EAED"/>
                </a:solidFill>
              </a:defRPr>
            </a:lvl8pPr>
            <a:lvl9pPr indent="-317500" lvl="8" marL="4114800" rtl="0">
              <a:spcBef>
                <a:spcPts val="0"/>
              </a:spcBef>
              <a:spcAft>
                <a:spcPts val="0"/>
              </a:spcAft>
              <a:buClr>
                <a:srgbClr val="E8EAED"/>
              </a:buClr>
              <a:buSzPts val="1400"/>
              <a:buChar char="■"/>
              <a:defRPr>
                <a:solidFill>
                  <a:srgbClr val="E8EAED"/>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passet utforming 3">
  <p:cSld name="CUSTOM_2">
    <p:bg>
      <p:bgPr>
        <a:solidFill>
          <a:schemeClr val="dk2"/>
        </a:solidFill>
      </p:bgPr>
    </p:bg>
    <p:spTree>
      <p:nvGrpSpPr>
        <p:cNvPr id="33" name="Shape 33"/>
        <p:cNvGrpSpPr/>
        <p:nvPr/>
      </p:nvGrpSpPr>
      <p:grpSpPr>
        <a:xfrm>
          <a:off x="0" y="0"/>
          <a:ext cx="0" cy="0"/>
          <a:chOff x="0" y="0"/>
          <a:chExt cx="0" cy="0"/>
        </a:xfrm>
      </p:grpSpPr>
      <p:sp>
        <p:nvSpPr>
          <p:cNvPr id="34" name="Google Shape;34;p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2"/>
              </a:buClr>
              <a:buSzPts val="2800"/>
              <a:buNone/>
              <a:defRPr>
                <a:solidFill>
                  <a:schemeClr val="lt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9"/>
          <p:cNvSpPr txBox="1"/>
          <p:nvPr>
            <p:ph idx="1" type="body"/>
          </p:nvPr>
        </p:nvSpPr>
        <p:spPr>
          <a:xfrm>
            <a:off x="311700" y="1183775"/>
            <a:ext cx="8520600" cy="3416400"/>
          </a:xfrm>
          <a:prstGeom prst="rect">
            <a:avLst/>
          </a:prstGeom>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Font typeface="League Spartan"/>
              <a:buChar char="●"/>
              <a:defRPr sz="1800">
                <a:solidFill>
                  <a:schemeClr val="lt2"/>
                </a:solidFill>
                <a:latin typeface="League Spartan"/>
                <a:ea typeface="League Spartan"/>
                <a:cs typeface="League Spartan"/>
                <a:sym typeface="League Spartan"/>
              </a:defRPr>
            </a:lvl1pPr>
            <a:lvl2pPr indent="-317500" lvl="1" marL="914400" rtl="0">
              <a:lnSpc>
                <a:spcPct val="115000"/>
              </a:lnSpc>
              <a:spcBef>
                <a:spcPts val="0"/>
              </a:spcBef>
              <a:spcAft>
                <a:spcPts val="0"/>
              </a:spcAft>
              <a:buClr>
                <a:schemeClr val="lt2"/>
              </a:buClr>
              <a:buSzPts val="1400"/>
              <a:buFont typeface="League Spartan"/>
              <a:buChar char="○"/>
              <a:defRPr>
                <a:solidFill>
                  <a:schemeClr val="lt2"/>
                </a:solidFill>
                <a:latin typeface="League Spartan"/>
                <a:ea typeface="League Spartan"/>
                <a:cs typeface="League Spartan"/>
                <a:sym typeface="League Spartan"/>
              </a:defRPr>
            </a:lvl2pPr>
            <a:lvl3pPr indent="-317500" lvl="2" marL="1371600" rtl="0">
              <a:lnSpc>
                <a:spcPct val="115000"/>
              </a:lnSpc>
              <a:spcBef>
                <a:spcPts val="0"/>
              </a:spcBef>
              <a:spcAft>
                <a:spcPts val="0"/>
              </a:spcAft>
              <a:buClr>
                <a:schemeClr val="lt2"/>
              </a:buClr>
              <a:buSzPts val="1400"/>
              <a:buFont typeface="League Spartan"/>
              <a:buChar char="■"/>
              <a:defRPr>
                <a:solidFill>
                  <a:schemeClr val="lt2"/>
                </a:solidFill>
                <a:latin typeface="League Spartan"/>
                <a:ea typeface="League Spartan"/>
                <a:cs typeface="League Spartan"/>
                <a:sym typeface="League Spartan"/>
              </a:defRPr>
            </a:lvl3pPr>
            <a:lvl4pPr indent="-317500" lvl="3" marL="1828800" rtl="0">
              <a:lnSpc>
                <a:spcPct val="115000"/>
              </a:lnSpc>
              <a:spcBef>
                <a:spcPts val="0"/>
              </a:spcBef>
              <a:spcAft>
                <a:spcPts val="0"/>
              </a:spcAft>
              <a:buClr>
                <a:schemeClr val="lt2"/>
              </a:buClr>
              <a:buSzPts val="1400"/>
              <a:buFont typeface="League Spartan"/>
              <a:buChar char="●"/>
              <a:defRPr>
                <a:solidFill>
                  <a:schemeClr val="lt2"/>
                </a:solidFill>
                <a:latin typeface="League Spartan"/>
                <a:ea typeface="League Spartan"/>
                <a:cs typeface="League Spartan"/>
                <a:sym typeface="League Spartan"/>
              </a:defRPr>
            </a:lvl4pPr>
            <a:lvl5pPr indent="-317500" lvl="4" marL="2286000" rtl="0">
              <a:lnSpc>
                <a:spcPct val="115000"/>
              </a:lnSpc>
              <a:spcBef>
                <a:spcPts val="0"/>
              </a:spcBef>
              <a:spcAft>
                <a:spcPts val="0"/>
              </a:spcAft>
              <a:buClr>
                <a:schemeClr val="lt2"/>
              </a:buClr>
              <a:buSzPts val="1400"/>
              <a:buFont typeface="League Spartan"/>
              <a:buChar char="○"/>
              <a:defRPr>
                <a:solidFill>
                  <a:schemeClr val="lt2"/>
                </a:solidFill>
                <a:latin typeface="League Spartan"/>
                <a:ea typeface="League Spartan"/>
                <a:cs typeface="League Spartan"/>
                <a:sym typeface="League Spartan"/>
              </a:defRPr>
            </a:lvl5pPr>
            <a:lvl6pPr indent="-317500" lvl="5" marL="2743200" rtl="0">
              <a:lnSpc>
                <a:spcPct val="115000"/>
              </a:lnSpc>
              <a:spcBef>
                <a:spcPts val="0"/>
              </a:spcBef>
              <a:spcAft>
                <a:spcPts val="0"/>
              </a:spcAft>
              <a:buClr>
                <a:schemeClr val="lt2"/>
              </a:buClr>
              <a:buSzPts val="1400"/>
              <a:buFont typeface="League Spartan"/>
              <a:buChar char="■"/>
              <a:defRPr>
                <a:solidFill>
                  <a:schemeClr val="lt2"/>
                </a:solidFill>
                <a:latin typeface="League Spartan"/>
                <a:ea typeface="League Spartan"/>
                <a:cs typeface="League Spartan"/>
                <a:sym typeface="League Spartan"/>
              </a:defRPr>
            </a:lvl6pPr>
            <a:lvl7pPr indent="-317500" lvl="6" marL="3200400" rtl="0">
              <a:lnSpc>
                <a:spcPct val="115000"/>
              </a:lnSpc>
              <a:spcBef>
                <a:spcPts val="0"/>
              </a:spcBef>
              <a:spcAft>
                <a:spcPts val="0"/>
              </a:spcAft>
              <a:buClr>
                <a:schemeClr val="lt2"/>
              </a:buClr>
              <a:buSzPts val="1400"/>
              <a:buFont typeface="League Spartan"/>
              <a:buChar char="●"/>
              <a:defRPr>
                <a:solidFill>
                  <a:schemeClr val="lt2"/>
                </a:solidFill>
                <a:latin typeface="League Spartan"/>
                <a:ea typeface="League Spartan"/>
                <a:cs typeface="League Spartan"/>
                <a:sym typeface="League Spartan"/>
              </a:defRPr>
            </a:lvl7pPr>
            <a:lvl8pPr indent="-317500" lvl="7" marL="3657600" rtl="0">
              <a:lnSpc>
                <a:spcPct val="115000"/>
              </a:lnSpc>
              <a:spcBef>
                <a:spcPts val="0"/>
              </a:spcBef>
              <a:spcAft>
                <a:spcPts val="0"/>
              </a:spcAft>
              <a:buClr>
                <a:schemeClr val="lt2"/>
              </a:buClr>
              <a:buSzPts val="1400"/>
              <a:buFont typeface="League Spartan"/>
              <a:buChar char="○"/>
              <a:defRPr>
                <a:solidFill>
                  <a:schemeClr val="lt2"/>
                </a:solidFill>
                <a:latin typeface="League Spartan"/>
                <a:ea typeface="League Spartan"/>
                <a:cs typeface="League Spartan"/>
                <a:sym typeface="League Spartan"/>
              </a:defRPr>
            </a:lvl8pPr>
            <a:lvl9pPr indent="-317500" lvl="8" marL="4114800" rtl="0">
              <a:lnSpc>
                <a:spcPct val="115000"/>
              </a:lnSpc>
              <a:spcBef>
                <a:spcPts val="0"/>
              </a:spcBef>
              <a:spcAft>
                <a:spcPts val="0"/>
              </a:spcAft>
              <a:buClr>
                <a:schemeClr val="lt2"/>
              </a:buClr>
              <a:buSzPts val="1400"/>
              <a:buFont typeface="League Spartan"/>
              <a:buChar char="■"/>
              <a:defRPr>
                <a:solidFill>
                  <a:schemeClr val="lt2"/>
                </a:solidFill>
                <a:latin typeface="League Spartan"/>
                <a:ea typeface="League Spartan"/>
                <a:cs typeface="League Spartan"/>
                <a:sym typeface="League Spartan"/>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 name="Shape 36"/>
        <p:cNvGrpSpPr/>
        <p:nvPr/>
      </p:nvGrpSpPr>
      <p:grpSpPr>
        <a:xfrm>
          <a:off x="0" y="0"/>
          <a:ext cx="0" cy="0"/>
          <a:chOff x="0" y="0"/>
          <a:chExt cx="0" cy="0"/>
        </a:xfrm>
      </p:grpSpPr>
      <p:pic>
        <p:nvPicPr>
          <p:cNvPr id="37" name="Google Shape;37;p10"/>
          <p:cNvPicPr preferRelativeResize="0"/>
          <p:nvPr/>
        </p:nvPicPr>
        <p:blipFill>
          <a:blip r:embed="rId2">
            <a:alphaModFix/>
          </a:blip>
          <a:stretch>
            <a:fillRect/>
          </a:stretch>
        </p:blipFill>
        <p:spPr>
          <a:xfrm>
            <a:off x="0" y="0"/>
            <a:ext cx="9184575" cy="6493502"/>
          </a:xfrm>
          <a:prstGeom prst="rect">
            <a:avLst/>
          </a:prstGeom>
          <a:noFill/>
          <a:ln>
            <a:noFill/>
          </a:ln>
        </p:spPr>
      </p:pic>
      <p:sp>
        <p:nvSpPr>
          <p:cNvPr id="38" name="Google Shape;38;p1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8EAED"/>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League Spartan"/>
              <a:buNone/>
              <a:defRPr b="1" sz="2800">
                <a:solidFill>
                  <a:schemeClr val="dk1"/>
                </a:solidFill>
                <a:latin typeface="League Spartan"/>
                <a:ea typeface="League Spartan"/>
                <a:cs typeface="League Spartan"/>
                <a:sym typeface="League Spartan"/>
              </a:defRPr>
            </a:lvl1pPr>
            <a:lvl2pPr lvl="1">
              <a:spcBef>
                <a:spcPts val="0"/>
              </a:spcBef>
              <a:spcAft>
                <a:spcPts val="0"/>
              </a:spcAft>
              <a:buClr>
                <a:schemeClr val="dk1"/>
              </a:buClr>
              <a:buSzPts val="2800"/>
              <a:buFont typeface="League Spartan"/>
              <a:buNone/>
              <a:defRPr sz="2800">
                <a:solidFill>
                  <a:schemeClr val="dk1"/>
                </a:solidFill>
                <a:latin typeface="League Spartan"/>
                <a:ea typeface="League Spartan"/>
                <a:cs typeface="League Spartan"/>
                <a:sym typeface="League Spartan"/>
              </a:defRPr>
            </a:lvl2pPr>
            <a:lvl3pPr lvl="2">
              <a:spcBef>
                <a:spcPts val="0"/>
              </a:spcBef>
              <a:spcAft>
                <a:spcPts val="0"/>
              </a:spcAft>
              <a:buClr>
                <a:schemeClr val="dk1"/>
              </a:buClr>
              <a:buSzPts val="2800"/>
              <a:buFont typeface="League Spartan"/>
              <a:buNone/>
              <a:defRPr sz="2800">
                <a:solidFill>
                  <a:schemeClr val="dk1"/>
                </a:solidFill>
                <a:latin typeface="League Spartan"/>
                <a:ea typeface="League Spartan"/>
                <a:cs typeface="League Spartan"/>
                <a:sym typeface="League Spartan"/>
              </a:defRPr>
            </a:lvl3pPr>
            <a:lvl4pPr lvl="3">
              <a:spcBef>
                <a:spcPts val="0"/>
              </a:spcBef>
              <a:spcAft>
                <a:spcPts val="0"/>
              </a:spcAft>
              <a:buClr>
                <a:schemeClr val="dk1"/>
              </a:buClr>
              <a:buSzPts val="2800"/>
              <a:buFont typeface="League Spartan"/>
              <a:buNone/>
              <a:defRPr sz="2800">
                <a:solidFill>
                  <a:schemeClr val="dk1"/>
                </a:solidFill>
                <a:latin typeface="League Spartan"/>
                <a:ea typeface="League Spartan"/>
                <a:cs typeface="League Spartan"/>
                <a:sym typeface="League Spartan"/>
              </a:defRPr>
            </a:lvl4pPr>
            <a:lvl5pPr lvl="4">
              <a:spcBef>
                <a:spcPts val="0"/>
              </a:spcBef>
              <a:spcAft>
                <a:spcPts val="0"/>
              </a:spcAft>
              <a:buClr>
                <a:schemeClr val="dk1"/>
              </a:buClr>
              <a:buSzPts val="2800"/>
              <a:buFont typeface="League Spartan"/>
              <a:buNone/>
              <a:defRPr sz="2800">
                <a:solidFill>
                  <a:schemeClr val="dk1"/>
                </a:solidFill>
                <a:latin typeface="League Spartan"/>
                <a:ea typeface="League Spartan"/>
                <a:cs typeface="League Spartan"/>
                <a:sym typeface="League Spartan"/>
              </a:defRPr>
            </a:lvl5pPr>
            <a:lvl6pPr lvl="5">
              <a:spcBef>
                <a:spcPts val="0"/>
              </a:spcBef>
              <a:spcAft>
                <a:spcPts val="0"/>
              </a:spcAft>
              <a:buClr>
                <a:schemeClr val="dk1"/>
              </a:buClr>
              <a:buSzPts val="2800"/>
              <a:buFont typeface="League Spartan"/>
              <a:buNone/>
              <a:defRPr sz="2800">
                <a:solidFill>
                  <a:schemeClr val="dk1"/>
                </a:solidFill>
                <a:latin typeface="League Spartan"/>
                <a:ea typeface="League Spartan"/>
                <a:cs typeface="League Spartan"/>
                <a:sym typeface="League Spartan"/>
              </a:defRPr>
            </a:lvl6pPr>
            <a:lvl7pPr lvl="6">
              <a:spcBef>
                <a:spcPts val="0"/>
              </a:spcBef>
              <a:spcAft>
                <a:spcPts val="0"/>
              </a:spcAft>
              <a:buClr>
                <a:schemeClr val="dk1"/>
              </a:buClr>
              <a:buSzPts val="2800"/>
              <a:buFont typeface="League Spartan"/>
              <a:buNone/>
              <a:defRPr sz="2800">
                <a:solidFill>
                  <a:schemeClr val="dk1"/>
                </a:solidFill>
                <a:latin typeface="League Spartan"/>
                <a:ea typeface="League Spartan"/>
                <a:cs typeface="League Spartan"/>
                <a:sym typeface="League Spartan"/>
              </a:defRPr>
            </a:lvl7pPr>
            <a:lvl8pPr lvl="7">
              <a:spcBef>
                <a:spcPts val="0"/>
              </a:spcBef>
              <a:spcAft>
                <a:spcPts val="0"/>
              </a:spcAft>
              <a:buClr>
                <a:schemeClr val="dk1"/>
              </a:buClr>
              <a:buSzPts val="2800"/>
              <a:buFont typeface="League Spartan"/>
              <a:buNone/>
              <a:defRPr sz="2800">
                <a:solidFill>
                  <a:schemeClr val="dk1"/>
                </a:solidFill>
                <a:latin typeface="League Spartan"/>
                <a:ea typeface="League Spartan"/>
                <a:cs typeface="League Spartan"/>
                <a:sym typeface="League Spartan"/>
              </a:defRPr>
            </a:lvl8pPr>
            <a:lvl9pPr lvl="8">
              <a:spcBef>
                <a:spcPts val="0"/>
              </a:spcBef>
              <a:spcAft>
                <a:spcPts val="0"/>
              </a:spcAft>
              <a:buClr>
                <a:schemeClr val="dk1"/>
              </a:buClr>
              <a:buSzPts val="2800"/>
              <a:buFont typeface="League Spartan"/>
              <a:buNone/>
              <a:defRPr sz="2800">
                <a:solidFill>
                  <a:schemeClr val="dk1"/>
                </a:solidFill>
                <a:latin typeface="League Spartan"/>
                <a:ea typeface="League Spartan"/>
                <a:cs typeface="League Spartan"/>
                <a:sym typeface="League Spartan"/>
              </a:defRPr>
            </a:lvl9pPr>
          </a:lstStyle>
          <a:p/>
        </p:txBody>
      </p:sp>
      <p:sp>
        <p:nvSpPr>
          <p:cNvPr id="7" name="Google Shape;7;p1"/>
          <p:cNvSpPr txBox="1"/>
          <p:nvPr>
            <p:ph idx="1" type="body"/>
          </p:nvPr>
        </p:nvSpPr>
        <p:spPr>
          <a:xfrm>
            <a:off x="311700" y="11837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rgbClr val="171616"/>
              </a:buClr>
              <a:buSzPts val="1800"/>
              <a:buFont typeface="League Spartan"/>
              <a:buChar char="●"/>
              <a:defRPr sz="1800">
                <a:solidFill>
                  <a:srgbClr val="171616"/>
                </a:solidFill>
                <a:latin typeface="League Spartan"/>
                <a:ea typeface="League Spartan"/>
                <a:cs typeface="League Spartan"/>
                <a:sym typeface="League Spartan"/>
              </a:defRPr>
            </a:lvl1pPr>
            <a:lvl2pPr indent="-317500" lvl="1" marL="914400">
              <a:lnSpc>
                <a:spcPct val="115000"/>
              </a:lnSpc>
              <a:spcBef>
                <a:spcPts val="0"/>
              </a:spcBef>
              <a:spcAft>
                <a:spcPts val="0"/>
              </a:spcAft>
              <a:buClr>
                <a:srgbClr val="171616"/>
              </a:buClr>
              <a:buSzPts val="1400"/>
              <a:buFont typeface="League Spartan"/>
              <a:buChar char="○"/>
              <a:defRPr>
                <a:solidFill>
                  <a:srgbClr val="171616"/>
                </a:solidFill>
                <a:latin typeface="League Spartan"/>
                <a:ea typeface="League Spartan"/>
                <a:cs typeface="League Spartan"/>
                <a:sym typeface="League Spartan"/>
              </a:defRPr>
            </a:lvl2pPr>
            <a:lvl3pPr indent="-317500" lvl="2" marL="1371600">
              <a:lnSpc>
                <a:spcPct val="115000"/>
              </a:lnSpc>
              <a:spcBef>
                <a:spcPts val="0"/>
              </a:spcBef>
              <a:spcAft>
                <a:spcPts val="0"/>
              </a:spcAft>
              <a:buClr>
                <a:srgbClr val="171616"/>
              </a:buClr>
              <a:buSzPts val="1400"/>
              <a:buFont typeface="League Spartan"/>
              <a:buChar char="■"/>
              <a:defRPr>
                <a:solidFill>
                  <a:srgbClr val="171616"/>
                </a:solidFill>
                <a:latin typeface="League Spartan"/>
                <a:ea typeface="League Spartan"/>
                <a:cs typeface="League Spartan"/>
                <a:sym typeface="League Spartan"/>
              </a:defRPr>
            </a:lvl3pPr>
            <a:lvl4pPr indent="-317500" lvl="3" marL="1828800">
              <a:lnSpc>
                <a:spcPct val="115000"/>
              </a:lnSpc>
              <a:spcBef>
                <a:spcPts val="0"/>
              </a:spcBef>
              <a:spcAft>
                <a:spcPts val="0"/>
              </a:spcAft>
              <a:buClr>
                <a:srgbClr val="171616"/>
              </a:buClr>
              <a:buSzPts val="1400"/>
              <a:buFont typeface="League Spartan"/>
              <a:buChar char="●"/>
              <a:defRPr>
                <a:solidFill>
                  <a:srgbClr val="171616"/>
                </a:solidFill>
                <a:latin typeface="League Spartan"/>
                <a:ea typeface="League Spartan"/>
                <a:cs typeface="League Spartan"/>
                <a:sym typeface="League Spartan"/>
              </a:defRPr>
            </a:lvl4pPr>
            <a:lvl5pPr indent="-317500" lvl="4" marL="2286000">
              <a:lnSpc>
                <a:spcPct val="115000"/>
              </a:lnSpc>
              <a:spcBef>
                <a:spcPts val="0"/>
              </a:spcBef>
              <a:spcAft>
                <a:spcPts val="0"/>
              </a:spcAft>
              <a:buClr>
                <a:srgbClr val="171616"/>
              </a:buClr>
              <a:buSzPts val="1400"/>
              <a:buFont typeface="League Spartan"/>
              <a:buChar char="○"/>
              <a:defRPr>
                <a:solidFill>
                  <a:srgbClr val="171616"/>
                </a:solidFill>
                <a:latin typeface="League Spartan"/>
                <a:ea typeface="League Spartan"/>
                <a:cs typeface="League Spartan"/>
                <a:sym typeface="League Spartan"/>
              </a:defRPr>
            </a:lvl5pPr>
            <a:lvl6pPr indent="-317500" lvl="5" marL="2743200">
              <a:lnSpc>
                <a:spcPct val="115000"/>
              </a:lnSpc>
              <a:spcBef>
                <a:spcPts val="0"/>
              </a:spcBef>
              <a:spcAft>
                <a:spcPts val="0"/>
              </a:spcAft>
              <a:buClr>
                <a:srgbClr val="171616"/>
              </a:buClr>
              <a:buSzPts val="1400"/>
              <a:buFont typeface="League Spartan"/>
              <a:buChar char="■"/>
              <a:defRPr>
                <a:solidFill>
                  <a:srgbClr val="171616"/>
                </a:solidFill>
                <a:latin typeface="League Spartan"/>
                <a:ea typeface="League Spartan"/>
                <a:cs typeface="League Spartan"/>
                <a:sym typeface="League Spartan"/>
              </a:defRPr>
            </a:lvl6pPr>
            <a:lvl7pPr indent="-317500" lvl="6" marL="3200400">
              <a:lnSpc>
                <a:spcPct val="115000"/>
              </a:lnSpc>
              <a:spcBef>
                <a:spcPts val="0"/>
              </a:spcBef>
              <a:spcAft>
                <a:spcPts val="0"/>
              </a:spcAft>
              <a:buClr>
                <a:srgbClr val="171616"/>
              </a:buClr>
              <a:buSzPts val="1400"/>
              <a:buFont typeface="League Spartan"/>
              <a:buChar char="●"/>
              <a:defRPr>
                <a:solidFill>
                  <a:srgbClr val="171616"/>
                </a:solidFill>
                <a:latin typeface="League Spartan"/>
                <a:ea typeface="League Spartan"/>
                <a:cs typeface="League Spartan"/>
                <a:sym typeface="League Spartan"/>
              </a:defRPr>
            </a:lvl7pPr>
            <a:lvl8pPr indent="-317500" lvl="7" marL="3657600">
              <a:lnSpc>
                <a:spcPct val="115000"/>
              </a:lnSpc>
              <a:spcBef>
                <a:spcPts val="0"/>
              </a:spcBef>
              <a:spcAft>
                <a:spcPts val="0"/>
              </a:spcAft>
              <a:buClr>
                <a:srgbClr val="171616"/>
              </a:buClr>
              <a:buSzPts val="1400"/>
              <a:buFont typeface="League Spartan"/>
              <a:buChar char="○"/>
              <a:defRPr>
                <a:solidFill>
                  <a:srgbClr val="171616"/>
                </a:solidFill>
                <a:latin typeface="League Spartan"/>
                <a:ea typeface="League Spartan"/>
                <a:cs typeface="League Spartan"/>
                <a:sym typeface="League Spartan"/>
              </a:defRPr>
            </a:lvl8pPr>
            <a:lvl9pPr indent="-317500" lvl="8" marL="4114800">
              <a:lnSpc>
                <a:spcPct val="115000"/>
              </a:lnSpc>
              <a:spcBef>
                <a:spcPts val="0"/>
              </a:spcBef>
              <a:spcAft>
                <a:spcPts val="0"/>
              </a:spcAft>
              <a:buClr>
                <a:srgbClr val="171616"/>
              </a:buClr>
              <a:buSzPts val="1400"/>
              <a:buFont typeface="League Spartan"/>
              <a:buChar char="■"/>
              <a:defRPr>
                <a:solidFill>
                  <a:srgbClr val="171616"/>
                </a:solidFill>
                <a:latin typeface="League Spartan"/>
                <a:ea typeface="League Spartan"/>
                <a:cs typeface="League Spartan"/>
                <a:sym typeface="League Spartan"/>
              </a:defRPr>
            </a:lvl9pPr>
          </a:lstStyle>
          <a:p/>
        </p:txBody>
      </p:sp>
      <p:pic>
        <p:nvPicPr>
          <p:cNvPr id="8" name="Google Shape;8;p1"/>
          <p:cNvPicPr preferRelativeResize="0"/>
          <p:nvPr/>
        </p:nvPicPr>
        <p:blipFill>
          <a:blip r:embed="rId1">
            <a:alphaModFix/>
          </a:blip>
          <a:stretch>
            <a:fillRect/>
          </a:stretch>
        </p:blipFill>
        <p:spPr>
          <a:xfrm>
            <a:off x="7897224" y="4551000"/>
            <a:ext cx="852101" cy="393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tinyurl.com/get-chain5" TargetMode="External"/><Relationship Id="rId4" Type="http://schemas.openxmlformats.org/officeDocument/2006/relationships/hyperlink" Target="mailto:terje@getacademy.no" TargetMode="External"/><Relationship Id="rId5" Type="http://schemas.openxmlformats.org/officeDocument/2006/relationships/hyperlink" Target="https://www.linkedin.com/in/kolderup/" TargetMode="External"/><Relationship Id="rId6" Type="http://schemas.openxmlformats.org/officeDocument/2006/relationships/hyperlink" Target="http://www.getacademy.no" TargetMode="External"/><Relationship Id="rId7" Type="http://schemas.openxmlformats.org/officeDocument/2006/relationships/hyperlink" Target="http://ferd.no/fse-projects/get-academy" TargetMode="External"/><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ferd.no/en/social-entrepreneurs/who-we-a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 name="Shape 59"/>
        <p:cNvGrpSpPr/>
        <p:nvPr/>
      </p:nvGrpSpPr>
      <p:grpSpPr>
        <a:xfrm>
          <a:off x="0" y="0"/>
          <a:ext cx="0" cy="0"/>
          <a:chOff x="0" y="0"/>
          <a:chExt cx="0" cy="0"/>
        </a:xfrm>
      </p:grpSpPr>
      <p:pic>
        <p:nvPicPr>
          <p:cNvPr id="60" name="Google Shape;60;p16"/>
          <p:cNvPicPr preferRelativeResize="0"/>
          <p:nvPr/>
        </p:nvPicPr>
        <p:blipFill rotWithShape="1">
          <a:blip r:embed="rId3">
            <a:alphaModFix/>
          </a:blip>
          <a:srcRect b="0" l="0" r="0" t="0"/>
          <a:stretch/>
        </p:blipFill>
        <p:spPr>
          <a:xfrm>
            <a:off x="1310063" y="-6"/>
            <a:ext cx="9273062" cy="5143500"/>
          </a:xfrm>
          <a:prstGeom prst="rect">
            <a:avLst/>
          </a:prstGeom>
          <a:noFill/>
          <a:ln>
            <a:noFill/>
          </a:ln>
        </p:spPr>
      </p:pic>
      <p:sp>
        <p:nvSpPr>
          <p:cNvPr id="61" name="Google Shape;61;p16"/>
          <p:cNvSpPr/>
          <p:nvPr/>
        </p:nvSpPr>
        <p:spPr>
          <a:xfrm>
            <a:off x="-108461" y="-151176"/>
            <a:ext cx="1568700" cy="5436300"/>
          </a:xfrm>
          <a:prstGeom prst="rect">
            <a:avLst/>
          </a:prstGeom>
          <a:solidFill>
            <a:srgbClr val="FFFF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highlight>
                <a:srgbClr val="E8EAED"/>
              </a:highlight>
              <a:latin typeface="Arial"/>
              <a:ea typeface="Arial"/>
              <a:cs typeface="Arial"/>
              <a:sym typeface="Arial"/>
            </a:endParaRPr>
          </a:p>
        </p:txBody>
      </p:sp>
      <p:grpSp>
        <p:nvGrpSpPr>
          <p:cNvPr id="62" name="Google Shape;62;p16"/>
          <p:cNvGrpSpPr/>
          <p:nvPr/>
        </p:nvGrpSpPr>
        <p:grpSpPr>
          <a:xfrm>
            <a:off x="2350775" y="1340130"/>
            <a:ext cx="6310570" cy="1012743"/>
            <a:chOff x="0" y="1543122"/>
            <a:chExt cx="16823700" cy="2700647"/>
          </a:xfrm>
        </p:grpSpPr>
        <p:sp>
          <p:nvSpPr>
            <p:cNvPr id="63" name="Google Shape;63;p16"/>
            <p:cNvSpPr txBox="1"/>
            <p:nvPr/>
          </p:nvSpPr>
          <p:spPr>
            <a:xfrm>
              <a:off x="0" y="1543122"/>
              <a:ext cx="16547400" cy="2144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500"/>
                <a:buFont typeface="Arial"/>
                <a:buNone/>
              </a:pPr>
              <a:r>
                <a:rPr lang="no" sz="2500">
                  <a:solidFill>
                    <a:schemeClr val="lt1"/>
                  </a:solidFill>
                  <a:latin typeface="League Spartan Black"/>
                  <a:ea typeface="League Spartan Black"/>
                  <a:cs typeface="League Spartan Black"/>
                  <a:sym typeface="League Spartan Black"/>
                </a:rPr>
                <a:t>From Problem Tree to Impact: Using IMM to Address Exclusion and Develop IT Talent</a:t>
              </a:r>
              <a:br>
                <a:rPr i="0" lang="no" sz="2500" u="none" cap="none" strike="noStrike">
                  <a:solidFill>
                    <a:schemeClr val="lt1"/>
                  </a:solidFill>
                  <a:latin typeface="League Spartan Black"/>
                  <a:ea typeface="League Spartan Black"/>
                  <a:cs typeface="League Spartan Black"/>
                  <a:sym typeface="League Spartan Black"/>
                </a:rPr>
              </a:br>
              <a:endParaRPr i="0" sz="100" u="none" cap="none" strike="noStrike">
                <a:solidFill>
                  <a:schemeClr val="lt1"/>
                </a:solidFill>
                <a:latin typeface="League Spartan Black"/>
                <a:ea typeface="League Spartan Black"/>
                <a:cs typeface="League Spartan Black"/>
                <a:sym typeface="League Spartan Black"/>
              </a:endParaRPr>
            </a:p>
          </p:txBody>
        </p:sp>
        <p:sp>
          <p:nvSpPr>
            <p:cNvPr id="64" name="Google Shape;64;p16"/>
            <p:cNvSpPr/>
            <p:nvPr/>
          </p:nvSpPr>
          <p:spPr>
            <a:xfrm>
              <a:off x="0" y="4172969"/>
              <a:ext cx="16823700" cy="70800"/>
            </a:xfrm>
            <a:prstGeom prst="rect">
              <a:avLst/>
            </a:prstGeom>
            <a:solidFill>
              <a:srgbClr val="FFFF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pic>
        <p:nvPicPr>
          <p:cNvPr id="65" name="Google Shape;65;p16"/>
          <p:cNvPicPr preferRelativeResize="0"/>
          <p:nvPr/>
        </p:nvPicPr>
        <p:blipFill rotWithShape="1">
          <a:blip r:embed="rId4">
            <a:alphaModFix/>
          </a:blip>
          <a:srcRect b="0" l="0" r="0" t="0"/>
          <a:stretch/>
        </p:blipFill>
        <p:spPr>
          <a:xfrm>
            <a:off x="149764" y="246272"/>
            <a:ext cx="1160301" cy="536156"/>
          </a:xfrm>
          <a:prstGeom prst="rect">
            <a:avLst/>
          </a:prstGeom>
          <a:noFill/>
          <a:ln>
            <a:noFill/>
          </a:ln>
        </p:spPr>
      </p:pic>
      <p:sp>
        <p:nvSpPr>
          <p:cNvPr id="66" name="Google Shape;66;p16"/>
          <p:cNvSpPr txBox="1"/>
          <p:nvPr/>
        </p:nvSpPr>
        <p:spPr>
          <a:xfrm>
            <a:off x="2350774" y="2506325"/>
            <a:ext cx="6310500" cy="1788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600"/>
              <a:buFont typeface="Arial"/>
              <a:buNone/>
            </a:pPr>
            <a:r>
              <a:rPr i="1" lang="no" sz="1800">
                <a:solidFill>
                  <a:srgbClr val="FFFFFF"/>
                </a:solidFill>
                <a:latin typeface="League Spartan"/>
                <a:ea typeface="League Spartan"/>
                <a:cs typeface="League Spartan"/>
                <a:sym typeface="League Spartan"/>
              </a:rPr>
              <a:t>Lessons from GET Academy’s approach to combining social entrepreneurship, vocational education and impact measurement</a:t>
            </a:r>
            <a:endParaRPr i="1" sz="1800">
              <a:solidFill>
                <a:srgbClr val="FFFFFF"/>
              </a:solidFill>
              <a:latin typeface="League Spartan"/>
              <a:ea typeface="League Spartan"/>
              <a:cs typeface="League Spartan"/>
              <a:sym typeface="League Spartan"/>
            </a:endParaRPr>
          </a:p>
          <a:p>
            <a:pPr indent="0" lvl="0" marL="0" marR="0" rtl="0" algn="l">
              <a:lnSpc>
                <a:spcPct val="130000"/>
              </a:lnSpc>
              <a:spcBef>
                <a:spcPts val="0"/>
              </a:spcBef>
              <a:spcAft>
                <a:spcPts val="0"/>
              </a:spcAft>
              <a:buClr>
                <a:srgbClr val="000000"/>
              </a:buClr>
              <a:buSzPts val="1600"/>
              <a:buFont typeface="Arial"/>
              <a:buNone/>
            </a:pPr>
            <a:r>
              <a:t/>
            </a:r>
            <a:endParaRPr sz="1600">
              <a:solidFill>
                <a:srgbClr val="FFFFFF"/>
              </a:solidFill>
              <a:latin typeface="League Spartan"/>
              <a:ea typeface="League Spartan"/>
              <a:cs typeface="League Spartan"/>
              <a:sym typeface="League Spartan"/>
            </a:endParaRPr>
          </a:p>
          <a:p>
            <a:pPr indent="0" lvl="0" marL="0" marR="0" rtl="0" algn="l">
              <a:lnSpc>
                <a:spcPct val="130000"/>
              </a:lnSpc>
              <a:spcBef>
                <a:spcPts val="0"/>
              </a:spcBef>
              <a:spcAft>
                <a:spcPts val="0"/>
              </a:spcAft>
              <a:buClr>
                <a:srgbClr val="000000"/>
              </a:buClr>
              <a:buSzPts val="1600"/>
              <a:buFont typeface="Arial"/>
              <a:buNone/>
            </a:pPr>
            <a:r>
              <a:rPr lang="no" sz="1600">
                <a:solidFill>
                  <a:srgbClr val="FFFFFF"/>
                </a:solidFill>
                <a:latin typeface="League Spartan"/>
                <a:ea typeface="League Spartan"/>
                <a:cs typeface="League Spartan"/>
                <a:sym typeface="League Spartan"/>
              </a:rPr>
              <a:t>Terje Kolderup</a:t>
            </a:r>
            <a:br>
              <a:rPr lang="no" sz="1600">
                <a:solidFill>
                  <a:srgbClr val="FFFFFF"/>
                </a:solidFill>
                <a:latin typeface="League Spartan"/>
                <a:ea typeface="League Spartan"/>
                <a:cs typeface="League Spartan"/>
                <a:sym typeface="League Spartan"/>
              </a:rPr>
            </a:br>
            <a:br>
              <a:rPr lang="no" sz="1600">
                <a:solidFill>
                  <a:srgbClr val="FFFFFF"/>
                </a:solidFill>
                <a:latin typeface="League Spartan"/>
                <a:ea typeface="League Spartan"/>
                <a:cs typeface="League Spartan"/>
                <a:sym typeface="League Spartan"/>
              </a:rPr>
            </a:br>
            <a:endParaRPr i="0" sz="700" u="none" cap="none" strike="noStrike">
              <a:solidFill>
                <a:srgbClr val="000000"/>
              </a:solidFill>
              <a:latin typeface="League Spartan"/>
              <a:ea typeface="League Spartan"/>
              <a:cs typeface="League Spartan"/>
              <a:sym typeface="League Spart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23931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sz="2600"/>
              <a:t>What Is a Theory of Change?</a:t>
            </a:r>
            <a:endParaRPr sz="2600"/>
          </a:p>
        </p:txBody>
      </p:sp>
      <p:sp>
        <p:nvSpPr>
          <p:cNvPr id="139" name="Google Shape;139;p25"/>
          <p:cNvSpPr txBox="1"/>
          <p:nvPr>
            <p:ph idx="1" type="body"/>
          </p:nvPr>
        </p:nvSpPr>
        <p:spPr>
          <a:xfrm>
            <a:off x="2992975" y="445025"/>
            <a:ext cx="5839200" cy="41550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None/>
            </a:pPr>
            <a:r>
              <a:rPr lang="no"/>
              <a:t>A Theory of Change usually follows a simple sequence:</a:t>
            </a:r>
            <a:endParaRPr/>
          </a:p>
          <a:p>
            <a:pPr indent="0" lvl="0" marL="0" rtl="0" algn="l">
              <a:spcBef>
                <a:spcPts val="1200"/>
              </a:spcBef>
              <a:spcAft>
                <a:spcPts val="0"/>
              </a:spcAft>
              <a:buNone/>
            </a:pPr>
            <a:r>
              <a:rPr i="1" lang="no"/>
              <a:t>Inputs &amp; Activities → Outputs → Outcomes → Impact</a:t>
            </a:r>
            <a:endParaRPr i="1"/>
          </a:p>
          <a:p>
            <a:pPr indent="-325755" lvl="0" marL="457200" rtl="0" algn="l">
              <a:spcBef>
                <a:spcPts val="1200"/>
              </a:spcBef>
              <a:spcAft>
                <a:spcPts val="0"/>
              </a:spcAft>
              <a:buSzPct val="100000"/>
              <a:buChar char="●"/>
            </a:pPr>
            <a:r>
              <a:rPr b="1" lang="no"/>
              <a:t>Inputs &amp; Activities</a:t>
            </a:r>
            <a:r>
              <a:rPr lang="no"/>
              <a:t> — </a:t>
            </a:r>
            <a:r>
              <a:rPr i="1" lang="no"/>
              <a:t>our actions</a:t>
            </a:r>
            <a:r>
              <a:rPr lang="no"/>
              <a:t>:</a:t>
            </a:r>
            <a:br>
              <a:rPr lang="no"/>
            </a:br>
            <a:r>
              <a:rPr lang="no"/>
              <a:t>Teaching, coaching, structure, support</a:t>
            </a:r>
            <a:br>
              <a:rPr lang="no"/>
            </a:br>
            <a:r>
              <a:rPr i="1" lang="no"/>
              <a:t>“The things we do.”</a:t>
            </a:r>
            <a:endParaRPr i="1"/>
          </a:p>
          <a:p>
            <a:pPr indent="-325755" lvl="0" marL="457200" rtl="0" algn="l">
              <a:spcBef>
                <a:spcPts val="0"/>
              </a:spcBef>
              <a:spcAft>
                <a:spcPts val="0"/>
              </a:spcAft>
              <a:buSzPct val="100000"/>
              <a:buChar char="●"/>
            </a:pPr>
            <a:r>
              <a:rPr b="1" lang="no"/>
              <a:t>Outputs </a:t>
            </a:r>
            <a:r>
              <a:rPr lang="no"/>
              <a:t>— </a:t>
            </a:r>
            <a:r>
              <a:rPr i="1" lang="no"/>
              <a:t>the direct results</a:t>
            </a:r>
            <a:r>
              <a:rPr lang="no"/>
              <a:t>:</a:t>
            </a:r>
            <a:br>
              <a:rPr lang="no"/>
            </a:br>
            <a:r>
              <a:rPr lang="no"/>
              <a:t>Students attend sessions, complete tasks, participate in projects</a:t>
            </a:r>
            <a:br>
              <a:rPr lang="no"/>
            </a:br>
            <a:r>
              <a:rPr i="1" lang="no"/>
              <a:t>“What happens right away.”</a:t>
            </a:r>
            <a:endParaRPr i="1"/>
          </a:p>
          <a:p>
            <a:pPr indent="-325755" lvl="0" marL="457200" rtl="0" algn="l">
              <a:spcBef>
                <a:spcPts val="0"/>
              </a:spcBef>
              <a:spcAft>
                <a:spcPts val="0"/>
              </a:spcAft>
              <a:buSzPct val="100000"/>
              <a:buChar char="●"/>
            </a:pPr>
            <a:r>
              <a:rPr b="1" lang="no"/>
              <a:t>Outcomes </a:t>
            </a:r>
            <a:r>
              <a:rPr lang="no"/>
              <a:t>— </a:t>
            </a:r>
            <a:r>
              <a:rPr i="1" lang="no"/>
              <a:t>the human changes</a:t>
            </a:r>
            <a:r>
              <a:rPr lang="no"/>
              <a:t>:</a:t>
            </a:r>
            <a:br>
              <a:rPr lang="no"/>
            </a:br>
            <a:r>
              <a:rPr lang="no"/>
              <a:t>Increased confidence, new skills, better habits, stronger engagement</a:t>
            </a:r>
            <a:br>
              <a:rPr lang="no"/>
            </a:br>
            <a:r>
              <a:rPr i="1" lang="no"/>
              <a:t>“How people change.”</a:t>
            </a:r>
            <a:endParaRPr i="1"/>
          </a:p>
          <a:p>
            <a:pPr indent="-325755" lvl="0" marL="457200" rtl="0" algn="l">
              <a:spcBef>
                <a:spcPts val="0"/>
              </a:spcBef>
              <a:spcAft>
                <a:spcPts val="0"/>
              </a:spcAft>
              <a:buSzPct val="100000"/>
              <a:buChar char="●"/>
            </a:pPr>
            <a:r>
              <a:rPr b="1" lang="no"/>
              <a:t>Impact </a:t>
            </a:r>
            <a:r>
              <a:rPr lang="no"/>
              <a:t>— </a:t>
            </a:r>
            <a:r>
              <a:rPr i="1" lang="no"/>
              <a:t>the societal change</a:t>
            </a:r>
            <a:r>
              <a:rPr lang="no"/>
              <a:t>:</a:t>
            </a:r>
            <a:br>
              <a:rPr lang="no"/>
            </a:br>
            <a:r>
              <a:rPr lang="no"/>
              <a:t>More young adults moving from exclusion into sustained employment</a:t>
            </a:r>
            <a:br>
              <a:rPr lang="no"/>
            </a:br>
            <a:r>
              <a:rPr i="1" lang="no"/>
              <a:t>“The long-term change we aim for.”</a:t>
            </a:r>
            <a:endParaRPr/>
          </a:p>
        </p:txBody>
      </p:sp>
      <p:cxnSp>
        <p:nvCxnSpPr>
          <p:cNvPr id="140" name="Google Shape;140;p25"/>
          <p:cNvCxnSpPr/>
          <p:nvPr/>
        </p:nvCxnSpPr>
        <p:spPr>
          <a:xfrm>
            <a:off x="2845075" y="465575"/>
            <a:ext cx="0" cy="4138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445025"/>
            <a:ext cx="23931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sz="2600"/>
              <a:t>What Is a Theory of Change?</a:t>
            </a:r>
            <a:endParaRPr sz="2600"/>
          </a:p>
        </p:txBody>
      </p:sp>
      <p:sp>
        <p:nvSpPr>
          <p:cNvPr id="146" name="Google Shape;146;p26"/>
          <p:cNvSpPr txBox="1"/>
          <p:nvPr>
            <p:ph idx="1" type="body"/>
          </p:nvPr>
        </p:nvSpPr>
        <p:spPr>
          <a:xfrm>
            <a:off x="2992975" y="445025"/>
            <a:ext cx="58392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a:t>A Theory of Change is our best hypothesis about how our actions lead to social value — and a way to test if we’re right.</a:t>
            </a:r>
            <a:endParaRPr/>
          </a:p>
          <a:p>
            <a:pPr indent="0" lvl="0" marL="0" rtl="0" algn="l">
              <a:spcBef>
                <a:spcPts val="1200"/>
              </a:spcBef>
              <a:spcAft>
                <a:spcPts val="0"/>
              </a:spcAft>
              <a:buNone/>
            </a:pPr>
            <a:r>
              <a:rPr lang="no"/>
              <a:t>It helps us:</a:t>
            </a:r>
            <a:endParaRPr/>
          </a:p>
          <a:p>
            <a:pPr indent="-342900" lvl="0" marL="457200" rtl="0" algn="l">
              <a:spcBef>
                <a:spcPts val="1200"/>
              </a:spcBef>
              <a:spcAft>
                <a:spcPts val="0"/>
              </a:spcAft>
              <a:buSzPts val="1800"/>
              <a:buChar char="●"/>
            </a:pPr>
            <a:r>
              <a:rPr lang="no"/>
              <a:t>Make our assumptions explicit</a:t>
            </a:r>
            <a:endParaRPr/>
          </a:p>
          <a:p>
            <a:pPr indent="-342900" lvl="0" marL="457200" rtl="0" algn="l">
              <a:spcBef>
                <a:spcPts val="0"/>
              </a:spcBef>
              <a:spcAft>
                <a:spcPts val="0"/>
              </a:spcAft>
              <a:buSzPts val="1800"/>
              <a:buChar char="●"/>
            </a:pPr>
            <a:r>
              <a:rPr lang="no"/>
              <a:t>Decide what to measure</a:t>
            </a:r>
            <a:endParaRPr/>
          </a:p>
          <a:p>
            <a:pPr indent="-342900" lvl="0" marL="457200" rtl="0" algn="l">
              <a:spcBef>
                <a:spcPts val="0"/>
              </a:spcBef>
              <a:spcAft>
                <a:spcPts val="0"/>
              </a:spcAft>
              <a:buSzPts val="1800"/>
              <a:buChar char="●"/>
            </a:pPr>
            <a:r>
              <a:rPr lang="no"/>
              <a:t>Understand what works</a:t>
            </a:r>
            <a:endParaRPr/>
          </a:p>
          <a:p>
            <a:pPr indent="-342900" lvl="0" marL="457200" rtl="0" algn="l">
              <a:spcBef>
                <a:spcPts val="0"/>
              </a:spcBef>
              <a:spcAft>
                <a:spcPts val="0"/>
              </a:spcAft>
              <a:buSzPts val="1800"/>
              <a:buChar char="●"/>
            </a:pPr>
            <a:r>
              <a:rPr lang="no"/>
              <a:t>Improve over time</a:t>
            </a:r>
            <a:endParaRPr/>
          </a:p>
        </p:txBody>
      </p:sp>
      <p:cxnSp>
        <p:nvCxnSpPr>
          <p:cNvPr id="147" name="Google Shape;147;p26"/>
          <p:cNvCxnSpPr/>
          <p:nvPr/>
        </p:nvCxnSpPr>
        <p:spPr>
          <a:xfrm>
            <a:off x="2845075" y="465575"/>
            <a:ext cx="0" cy="4138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445025"/>
            <a:ext cx="8460300" cy="582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sz="2600"/>
              <a:t>Our Theory of Change</a:t>
            </a:r>
            <a:endParaRPr sz="2600"/>
          </a:p>
        </p:txBody>
      </p:sp>
      <p:sp>
        <p:nvSpPr>
          <p:cNvPr id="153" name="Google Shape;153;p27"/>
          <p:cNvSpPr txBox="1"/>
          <p:nvPr>
            <p:ph idx="1" type="body"/>
          </p:nvPr>
        </p:nvSpPr>
        <p:spPr>
          <a:xfrm>
            <a:off x="311700" y="1027325"/>
            <a:ext cx="1417500" cy="38205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b="1" lang="no" sz="800"/>
              <a:t>Inputs &amp; Activities</a:t>
            </a:r>
            <a:endParaRPr b="1" sz="800"/>
          </a:p>
          <a:p>
            <a:pPr indent="0" lvl="0" marL="0" rtl="0" algn="l">
              <a:lnSpc>
                <a:spcPct val="80000"/>
              </a:lnSpc>
              <a:spcBef>
                <a:spcPts val="1200"/>
              </a:spcBef>
              <a:spcAft>
                <a:spcPts val="0"/>
              </a:spcAft>
              <a:buSzPts val="605"/>
              <a:buNone/>
            </a:pPr>
            <a:r>
              <a:rPr lang="no" sz="800"/>
              <a:t>Offer 20-week / 6-month IT and key competence courses or vocational programmes</a:t>
            </a:r>
            <a:endParaRPr sz="800"/>
          </a:p>
          <a:p>
            <a:pPr indent="0" lvl="0" marL="0" rtl="0" algn="l">
              <a:lnSpc>
                <a:spcPct val="80000"/>
              </a:lnSpc>
              <a:spcBef>
                <a:spcPts val="1200"/>
              </a:spcBef>
              <a:spcAft>
                <a:spcPts val="0"/>
              </a:spcAft>
              <a:buSzPts val="605"/>
              <a:buNone/>
            </a:pPr>
            <a:r>
              <a:rPr lang="no" sz="800"/>
              <a:t>Teach self-leadership, positive psychology, cognitive strategies and social skills</a:t>
            </a:r>
            <a:endParaRPr sz="800"/>
          </a:p>
          <a:p>
            <a:pPr indent="0" lvl="0" marL="0" rtl="0" algn="l">
              <a:lnSpc>
                <a:spcPct val="80000"/>
              </a:lnSpc>
              <a:spcBef>
                <a:spcPts val="1200"/>
              </a:spcBef>
              <a:spcAft>
                <a:spcPts val="0"/>
              </a:spcAft>
              <a:buSzPts val="605"/>
              <a:buNone/>
            </a:pPr>
            <a:r>
              <a:rPr lang="no" sz="800"/>
              <a:t>Provide close individual follow-up and strong team-based learning</a:t>
            </a:r>
            <a:endParaRPr sz="800"/>
          </a:p>
          <a:p>
            <a:pPr indent="0" lvl="0" marL="0" rtl="0" algn="l">
              <a:lnSpc>
                <a:spcPct val="80000"/>
              </a:lnSpc>
              <a:spcBef>
                <a:spcPts val="1200"/>
              </a:spcBef>
              <a:spcAft>
                <a:spcPts val="0"/>
              </a:spcAft>
              <a:buSzPts val="605"/>
              <a:buNone/>
            </a:pPr>
            <a:r>
              <a:rPr lang="no" sz="800"/>
              <a:t>Build a culture of openness and psychological safety</a:t>
            </a:r>
            <a:endParaRPr sz="800"/>
          </a:p>
          <a:p>
            <a:pPr indent="0" lvl="0" marL="0" rtl="0" algn="l">
              <a:lnSpc>
                <a:spcPct val="80000"/>
              </a:lnSpc>
              <a:spcBef>
                <a:spcPts val="1200"/>
              </a:spcBef>
              <a:spcAft>
                <a:spcPts val="0"/>
              </a:spcAft>
              <a:buSzPts val="605"/>
              <a:buNone/>
            </a:pPr>
            <a:r>
              <a:rPr lang="no" sz="800"/>
              <a:t>Connect education to real company projects and IT industry needs</a:t>
            </a:r>
            <a:endParaRPr sz="800"/>
          </a:p>
          <a:p>
            <a:pPr indent="0" lvl="0" marL="0" rtl="0" algn="l">
              <a:lnSpc>
                <a:spcPct val="80000"/>
              </a:lnSpc>
              <a:spcBef>
                <a:spcPts val="1200"/>
              </a:spcBef>
              <a:spcAft>
                <a:spcPts val="1200"/>
              </a:spcAft>
              <a:buSzPts val="605"/>
              <a:buNone/>
            </a:pPr>
            <a:r>
              <a:rPr lang="no" sz="800"/>
              <a:t>Match students with employers and provide supported work placements</a:t>
            </a:r>
            <a:endParaRPr sz="800"/>
          </a:p>
        </p:txBody>
      </p:sp>
      <p:sp>
        <p:nvSpPr>
          <p:cNvPr id="154" name="Google Shape;154;p27"/>
          <p:cNvSpPr txBox="1"/>
          <p:nvPr>
            <p:ph idx="1" type="body"/>
          </p:nvPr>
        </p:nvSpPr>
        <p:spPr>
          <a:xfrm>
            <a:off x="1750638" y="1027325"/>
            <a:ext cx="2211000" cy="38205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b="1" lang="no" sz="800"/>
              <a:t>Outputs</a:t>
            </a:r>
            <a:endParaRPr b="1" sz="800"/>
          </a:p>
          <a:p>
            <a:pPr indent="0" lvl="0" marL="0" rtl="0" algn="l">
              <a:lnSpc>
                <a:spcPct val="80000"/>
              </a:lnSpc>
              <a:spcBef>
                <a:spcPts val="1200"/>
              </a:spcBef>
              <a:spcAft>
                <a:spcPts val="0"/>
              </a:spcAft>
              <a:buSzPts val="605"/>
              <a:buNone/>
            </a:pPr>
            <a:r>
              <a:rPr lang="no" sz="800"/>
              <a:t>Students gain IT competence that is in demand in the labour market</a:t>
            </a:r>
            <a:endParaRPr sz="800"/>
          </a:p>
          <a:p>
            <a:pPr indent="0" lvl="0" marL="0" rtl="0" algn="l">
              <a:lnSpc>
                <a:spcPct val="80000"/>
              </a:lnSpc>
              <a:spcBef>
                <a:spcPts val="1200"/>
              </a:spcBef>
              <a:spcAft>
                <a:spcPts val="0"/>
              </a:spcAft>
              <a:buSzPts val="605"/>
              <a:buNone/>
            </a:pPr>
            <a:r>
              <a:rPr lang="no" sz="800"/>
              <a:t>Students develop greater awareness of their own strengths and weaknesses</a:t>
            </a:r>
            <a:endParaRPr sz="800"/>
          </a:p>
          <a:p>
            <a:pPr indent="0" lvl="0" marL="0" rtl="0" algn="l">
              <a:lnSpc>
                <a:spcPct val="80000"/>
              </a:lnSpc>
              <a:spcBef>
                <a:spcPts val="1200"/>
              </a:spcBef>
              <a:spcAft>
                <a:spcPts val="0"/>
              </a:spcAft>
              <a:buSzPts val="605"/>
              <a:buNone/>
            </a:pPr>
            <a:r>
              <a:rPr lang="no" sz="800"/>
              <a:t>They experience joy of creation and pride in what they make</a:t>
            </a:r>
            <a:endParaRPr sz="800"/>
          </a:p>
          <a:p>
            <a:pPr indent="0" lvl="0" marL="0" rtl="0" algn="l">
              <a:lnSpc>
                <a:spcPct val="80000"/>
              </a:lnSpc>
              <a:spcBef>
                <a:spcPts val="1200"/>
              </a:spcBef>
              <a:spcAft>
                <a:spcPts val="0"/>
              </a:spcAft>
              <a:buSzPts val="605"/>
              <a:buNone/>
            </a:pPr>
            <a:r>
              <a:rPr lang="no" sz="800"/>
              <a:t>They receive proactive support and guidance when needed to complete their studies</a:t>
            </a:r>
            <a:endParaRPr sz="800"/>
          </a:p>
          <a:p>
            <a:pPr indent="0" lvl="0" marL="0" rtl="0" algn="l">
              <a:lnSpc>
                <a:spcPct val="80000"/>
              </a:lnSpc>
              <a:spcBef>
                <a:spcPts val="1200"/>
              </a:spcBef>
              <a:spcAft>
                <a:spcPts val="0"/>
              </a:spcAft>
              <a:buSzPts val="605"/>
              <a:buNone/>
            </a:pPr>
            <a:r>
              <a:rPr lang="no" sz="800"/>
              <a:t>They feel seen, heard and understood</a:t>
            </a:r>
            <a:endParaRPr sz="800"/>
          </a:p>
          <a:p>
            <a:pPr indent="0" lvl="0" marL="0" rtl="0" algn="l">
              <a:lnSpc>
                <a:spcPct val="80000"/>
              </a:lnSpc>
              <a:spcBef>
                <a:spcPts val="1200"/>
              </a:spcBef>
              <a:spcAft>
                <a:spcPts val="0"/>
              </a:spcAft>
              <a:buSzPts val="605"/>
              <a:buNone/>
            </a:pPr>
            <a:r>
              <a:rPr lang="no" sz="800"/>
              <a:t>They experience psychological safety within their group and class</a:t>
            </a:r>
            <a:endParaRPr sz="800"/>
          </a:p>
          <a:p>
            <a:pPr indent="0" lvl="0" marL="0" rtl="0" algn="l">
              <a:lnSpc>
                <a:spcPct val="80000"/>
              </a:lnSpc>
              <a:spcBef>
                <a:spcPts val="1200"/>
              </a:spcBef>
              <a:spcAft>
                <a:spcPts val="0"/>
              </a:spcAft>
              <a:buSzPts val="605"/>
              <a:buNone/>
            </a:pPr>
            <a:r>
              <a:rPr lang="no" sz="800"/>
              <a:t>They acquire strong job-seeking skills</a:t>
            </a:r>
            <a:endParaRPr sz="800"/>
          </a:p>
          <a:p>
            <a:pPr indent="0" lvl="0" marL="0" rtl="0" algn="l">
              <a:lnSpc>
                <a:spcPct val="80000"/>
              </a:lnSpc>
              <a:spcBef>
                <a:spcPts val="1200"/>
              </a:spcBef>
              <a:spcAft>
                <a:spcPts val="0"/>
              </a:spcAft>
              <a:buSzPts val="605"/>
              <a:buNone/>
            </a:pPr>
            <a:r>
              <a:rPr lang="no" sz="800"/>
              <a:t>They gain experience through realistic and practical assignments</a:t>
            </a:r>
            <a:endParaRPr sz="800"/>
          </a:p>
          <a:p>
            <a:pPr indent="0" lvl="0" marL="0" rtl="0" algn="l">
              <a:lnSpc>
                <a:spcPct val="80000"/>
              </a:lnSpc>
              <a:spcBef>
                <a:spcPts val="1200"/>
              </a:spcBef>
              <a:spcAft>
                <a:spcPts val="0"/>
              </a:spcAft>
              <a:buSzPts val="605"/>
              <a:buNone/>
            </a:pPr>
            <a:r>
              <a:rPr lang="no" sz="800"/>
              <a:t>The school maps company needs and matches them with students</a:t>
            </a:r>
            <a:endParaRPr sz="800"/>
          </a:p>
          <a:p>
            <a:pPr indent="0" lvl="0" marL="0" rtl="0" algn="l">
              <a:lnSpc>
                <a:spcPct val="80000"/>
              </a:lnSpc>
              <a:spcBef>
                <a:spcPts val="1200"/>
              </a:spcBef>
              <a:spcAft>
                <a:spcPts val="1200"/>
              </a:spcAft>
              <a:buSzPts val="605"/>
              <a:buNone/>
            </a:pPr>
            <a:r>
              <a:rPr lang="no" sz="800"/>
              <a:t>Business partners are given a long and low-risk trial period to get to know potential recruits</a:t>
            </a:r>
            <a:endParaRPr sz="800"/>
          </a:p>
        </p:txBody>
      </p:sp>
      <p:sp>
        <p:nvSpPr>
          <p:cNvPr id="155" name="Google Shape;155;p27"/>
          <p:cNvSpPr txBox="1"/>
          <p:nvPr>
            <p:ph idx="1" type="body"/>
          </p:nvPr>
        </p:nvSpPr>
        <p:spPr>
          <a:xfrm>
            <a:off x="3983075" y="1027325"/>
            <a:ext cx="2342700" cy="38205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b="1" lang="no" sz="800"/>
              <a:t>Outcomes</a:t>
            </a:r>
            <a:endParaRPr b="1" sz="800"/>
          </a:p>
          <a:p>
            <a:pPr indent="0" lvl="0" marL="0" rtl="0" algn="l">
              <a:lnSpc>
                <a:spcPct val="80000"/>
              </a:lnSpc>
              <a:spcBef>
                <a:spcPts val="1200"/>
              </a:spcBef>
              <a:spcAft>
                <a:spcPts val="0"/>
              </a:spcAft>
              <a:buSzPts val="605"/>
              <a:buNone/>
            </a:pPr>
            <a:r>
              <a:rPr lang="no" sz="800"/>
              <a:t>Gain IT competence to complete studies or make a career change</a:t>
            </a:r>
            <a:endParaRPr sz="800"/>
          </a:p>
          <a:p>
            <a:pPr indent="0" lvl="0" marL="0" rtl="0" algn="l">
              <a:lnSpc>
                <a:spcPct val="80000"/>
              </a:lnSpc>
              <a:spcBef>
                <a:spcPts val="1200"/>
              </a:spcBef>
              <a:spcAft>
                <a:spcPts val="0"/>
              </a:spcAft>
              <a:buSzPts val="605"/>
              <a:buNone/>
            </a:pPr>
            <a:r>
              <a:rPr lang="no" sz="800"/>
              <a:t>Increased belief in their own ability to succeed</a:t>
            </a:r>
            <a:endParaRPr sz="800"/>
          </a:p>
          <a:p>
            <a:pPr indent="0" lvl="0" marL="0" rtl="0" algn="l">
              <a:lnSpc>
                <a:spcPct val="80000"/>
              </a:lnSpc>
              <a:spcBef>
                <a:spcPts val="1200"/>
              </a:spcBef>
              <a:spcAft>
                <a:spcPts val="0"/>
              </a:spcAft>
              <a:buSzPts val="605"/>
              <a:buNone/>
            </a:pPr>
            <a:r>
              <a:rPr lang="no" sz="800"/>
              <a:t>Greater perseverance and ability to follow through</a:t>
            </a:r>
            <a:endParaRPr sz="800"/>
          </a:p>
          <a:p>
            <a:pPr indent="0" lvl="0" marL="0" rtl="0" algn="l">
              <a:lnSpc>
                <a:spcPct val="80000"/>
              </a:lnSpc>
              <a:spcBef>
                <a:spcPts val="1200"/>
              </a:spcBef>
              <a:spcAft>
                <a:spcPts val="0"/>
              </a:spcAft>
              <a:buSzPts val="605"/>
              <a:buNone/>
            </a:pPr>
            <a:r>
              <a:rPr lang="no" sz="800"/>
              <a:t>Develop creativity and a genuine interest in the IT field</a:t>
            </a:r>
            <a:endParaRPr sz="800"/>
          </a:p>
          <a:p>
            <a:pPr indent="0" lvl="0" marL="0" rtl="0" algn="l">
              <a:lnSpc>
                <a:spcPct val="80000"/>
              </a:lnSpc>
              <a:spcBef>
                <a:spcPts val="1200"/>
              </a:spcBef>
              <a:spcAft>
                <a:spcPts val="0"/>
              </a:spcAft>
              <a:buSzPts val="605"/>
              <a:buNone/>
            </a:pPr>
            <a:r>
              <a:rPr lang="no" sz="800"/>
              <a:t>Increased motivation</a:t>
            </a:r>
            <a:endParaRPr sz="800"/>
          </a:p>
          <a:p>
            <a:pPr indent="0" lvl="0" marL="0" rtl="0" algn="l">
              <a:lnSpc>
                <a:spcPct val="80000"/>
              </a:lnSpc>
              <a:spcBef>
                <a:spcPts val="1200"/>
              </a:spcBef>
              <a:spcAft>
                <a:spcPts val="0"/>
              </a:spcAft>
              <a:buSzPts val="605"/>
              <a:buNone/>
            </a:pPr>
            <a:r>
              <a:rPr lang="no" sz="800"/>
              <a:t>Become more confident in who they are and what they want</a:t>
            </a:r>
            <a:endParaRPr sz="800"/>
          </a:p>
          <a:p>
            <a:pPr indent="0" lvl="0" marL="0" rtl="0" algn="l">
              <a:lnSpc>
                <a:spcPct val="80000"/>
              </a:lnSpc>
              <a:spcBef>
                <a:spcPts val="1200"/>
              </a:spcBef>
              <a:spcAft>
                <a:spcPts val="0"/>
              </a:spcAft>
              <a:buSzPts val="605"/>
              <a:buNone/>
            </a:pPr>
            <a:r>
              <a:rPr lang="no" sz="800"/>
              <a:t>Gain positive experiences of teamwork and improve their ability to collaborate with others</a:t>
            </a:r>
            <a:endParaRPr sz="800"/>
          </a:p>
          <a:p>
            <a:pPr indent="0" lvl="0" marL="0" rtl="0" algn="l">
              <a:lnSpc>
                <a:spcPct val="80000"/>
              </a:lnSpc>
              <a:spcBef>
                <a:spcPts val="1200"/>
              </a:spcBef>
              <a:spcAft>
                <a:spcPts val="0"/>
              </a:spcAft>
              <a:buSzPts val="605"/>
              <a:buNone/>
            </a:pPr>
            <a:r>
              <a:rPr lang="no" sz="800"/>
              <a:t>Learn to give and receive feedback</a:t>
            </a:r>
            <a:endParaRPr sz="800"/>
          </a:p>
          <a:p>
            <a:pPr indent="0" lvl="0" marL="0" rtl="0" algn="l">
              <a:lnSpc>
                <a:spcPct val="80000"/>
              </a:lnSpc>
              <a:spcBef>
                <a:spcPts val="1200"/>
              </a:spcBef>
              <a:spcAft>
                <a:spcPts val="0"/>
              </a:spcAft>
              <a:buSzPts val="605"/>
              <a:buNone/>
            </a:pPr>
            <a:r>
              <a:rPr lang="no" sz="800"/>
              <a:t>Are able to complete an effective job search process</a:t>
            </a:r>
            <a:endParaRPr sz="800"/>
          </a:p>
          <a:p>
            <a:pPr indent="0" lvl="0" marL="0" rtl="0" algn="l">
              <a:lnSpc>
                <a:spcPct val="80000"/>
              </a:lnSpc>
              <a:spcBef>
                <a:spcPts val="1200"/>
              </a:spcBef>
              <a:spcAft>
                <a:spcPts val="0"/>
              </a:spcAft>
              <a:buSzPts val="605"/>
              <a:buNone/>
            </a:pPr>
            <a:r>
              <a:rPr lang="no" sz="800"/>
              <a:t>Gain competence in relevant professional problem-solving</a:t>
            </a:r>
            <a:endParaRPr sz="800"/>
          </a:p>
          <a:p>
            <a:pPr indent="0" lvl="0" marL="0" rtl="0" algn="l">
              <a:lnSpc>
                <a:spcPct val="80000"/>
              </a:lnSpc>
              <a:spcBef>
                <a:spcPts val="1200"/>
              </a:spcBef>
              <a:spcAft>
                <a:spcPts val="0"/>
              </a:spcAft>
              <a:buSzPts val="605"/>
              <a:buNone/>
            </a:pPr>
            <a:r>
              <a:rPr lang="no" sz="800"/>
              <a:t>Business partners experience that GET students are motivated and able to work independently</a:t>
            </a:r>
            <a:endParaRPr sz="800"/>
          </a:p>
          <a:p>
            <a:pPr indent="0" lvl="0" marL="0" rtl="0" algn="l">
              <a:lnSpc>
                <a:spcPct val="80000"/>
              </a:lnSpc>
              <a:spcBef>
                <a:spcPts val="1200"/>
              </a:spcBef>
              <a:spcAft>
                <a:spcPts val="1200"/>
              </a:spcAft>
              <a:buSzPts val="605"/>
              <a:buNone/>
            </a:pPr>
            <a:r>
              <a:rPr lang="no" sz="800"/>
              <a:t>Business partners experience that GET students function well in teams</a:t>
            </a:r>
            <a:endParaRPr sz="800"/>
          </a:p>
        </p:txBody>
      </p:sp>
      <p:sp>
        <p:nvSpPr>
          <p:cNvPr id="156" name="Google Shape;156;p27"/>
          <p:cNvSpPr txBox="1"/>
          <p:nvPr>
            <p:ph idx="1" type="body"/>
          </p:nvPr>
        </p:nvSpPr>
        <p:spPr>
          <a:xfrm>
            <a:off x="6347213" y="1027325"/>
            <a:ext cx="1070700" cy="38205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t/>
            </a:r>
            <a:endParaRPr b="1" sz="800"/>
          </a:p>
          <a:p>
            <a:pPr indent="0" lvl="0" marL="0" rtl="0" algn="l">
              <a:lnSpc>
                <a:spcPct val="80000"/>
              </a:lnSpc>
              <a:spcBef>
                <a:spcPts val="1200"/>
              </a:spcBef>
              <a:spcAft>
                <a:spcPts val="0"/>
              </a:spcAft>
              <a:buSzPts val="605"/>
              <a:buNone/>
            </a:pPr>
            <a:r>
              <a:rPr lang="no" sz="800"/>
              <a:t>Secure a permanent job in IT independently</a:t>
            </a:r>
            <a:endParaRPr sz="800"/>
          </a:p>
          <a:p>
            <a:pPr indent="0" lvl="0" marL="0" rtl="0" algn="l">
              <a:lnSpc>
                <a:spcPct val="80000"/>
              </a:lnSpc>
              <a:spcBef>
                <a:spcPts val="1200"/>
              </a:spcBef>
              <a:spcAft>
                <a:spcPts val="0"/>
              </a:spcAft>
              <a:buSzPts val="605"/>
              <a:buNone/>
            </a:pPr>
            <a:r>
              <a:rPr lang="no" sz="800"/>
              <a:t>Experience better mental health</a:t>
            </a:r>
            <a:endParaRPr sz="800"/>
          </a:p>
          <a:p>
            <a:pPr indent="0" lvl="0" marL="0" rtl="0" algn="l">
              <a:lnSpc>
                <a:spcPct val="80000"/>
              </a:lnSpc>
              <a:spcBef>
                <a:spcPts val="1200"/>
              </a:spcBef>
              <a:spcAft>
                <a:spcPts val="0"/>
              </a:spcAft>
              <a:buSzPts val="605"/>
              <a:buNone/>
            </a:pPr>
            <a:r>
              <a:rPr lang="no" sz="800"/>
              <a:t>Secure a permanent position at GET</a:t>
            </a:r>
            <a:endParaRPr sz="800"/>
          </a:p>
          <a:p>
            <a:pPr indent="0" lvl="0" marL="0" rtl="0" algn="l">
              <a:lnSpc>
                <a:spcPct val="80000"/>
              </a:lnSpc>
              <a:spcBef>
                <a:spcPts val="1200"/>
              </a:spcBef>
              <a:spcAft>
                <a:spcPts val="0"/>
              </a:spcAft>
              <a:buSzPts val="605"/>
              <a:buNone/>
            </a:pPr>
            <a:r>
              <a:rPr lang="no" sz="800"/>
              <a:t>Gain motivation and personal growth to pursue further education or employment outside IT</a:t>
            </a:r>
            <a:endParaRPr sz="800"/>
          </a:p>
          <a:p>
            <a:pPr indent="0" lvl="0" marL="0" rtl="0" algn="l">
              <a:lnSpc>
                <a:spcPct val="80000"/>
              </a:lnSpc>
              <a:spcBef>
                <a:spcPts val="1200"/>
              </a:spcBef>
              <a:spcAft>
                <a:spcPts val="0"/>
              </a:spcAft>
              <a:buSzPts val="605"/>
              <a:buNone/>
            </a:pPr>
            <a:r>
              <a:rPr lang="no" sz="800"/>
              <a:t>Secure a permanent position with a partner company (after completing the GET IT programme)</a:t>
            </a:r>
            <a:endParaRPr sz="800"/>
          </a:p>
          <a:p>
            <a:pPr indent="0" lvl="0" marL="0" rtl="0" algn="l">
              <a:lnSpc>
                <a:spcPct val="80000"/>
              </a:lnSpc>
              <a:spcBef>
                <a:spcPts val="1200"/>
              </a:spcBef>
              <a:spcAft>
                <a:spcPts val="1200"/>
              </a:spcAft>
              <a:buSzPts val="605"/>
              <a:buNone/>
            </a:pPr>
            <a:r>
              <a:rPr lang="no" sz="800"/>
              <a:t>Employers gain positive experiences recruiting from non-traditional backgrounds</a:t>
            </a:r>
            <a:endParaRPr sz="800"/>
          </a:p>
        </p:txBody>
      </p:sp>
      <p:sp>
        <p:nvSpPr>
          <p:cNvPr id="157" name="Google Shape;157;p27"/>
          <p:cNvSpPr txBox="1"/>
          <p:nvPr>
            <p:ph idx="1" type="body"/>
          </p:nvPr>
        </p:nvSpPr>
        <p:spPr>
          <a:xfrm>
            <a:off x="7439350" y="1027325"/>
            <a:ext cx="1417500" cy="38205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b="1" lang="no" sz="800"/>
              <a:t>Impact</a:t>
            </a:r>
            <a:endParaRPr b="1" sz="800"/>
          </a:p>
          <a:p>
            <a:pPr indent="0" lvl="0" marL="0" rtl="0" algn="l">
              <a:lnSpc>
                <a:spcPct val="80000"/>
              </a:lnSpc>
              <a:spcBef>
                <a:spcPts val="1200"/>
              </a:spcBef>
              <a:spcAft>
                <a:spcPts val="0"/>
              </a:spcAft>
              <a:buSzPts val="605"/>
              <a:buNone/>
            </a:pPr>
            <a:r>
              <a:rPr lang="no" sz="800"/>
              <a:t>Reduced social exclusion among young adults</a:t>
            </a:r>
            <a:endParaRPr sz="800"/>
          </a:p>
          <a:p>
            <a:pPr indent="0" lvl="0" marL="0" rtl="0" algn="l">
              <a:lnSpc>
                <a:spcPct val="80000"/>
              </a:lnSpc>
              <a:spcBef>
                <a:spcPts val="1200"/>
              </a:spcBef>
              <a:spcAft>
                <a:spcPts val="0"/>
              </a:spcAft>
              <a:buSzPts val="605"/>
              <a:buNone/>
            </a:pPr>
            <a:r>
              <a:rPr lang="no" sz="800"/>
              <a:t>More openness and inclusion in education and working life</a:t>
            </a:r>
            <a:endParaRPr sz="800"/>
          </a:p>
          <a:p>
            <a:pPr indent="0" lvl="0" marL="0" rtl="0" algn="l">
              <a:lnSpc>
                <a:spcPct val="80000"/>
              </a:lnSpc>
              <a:spcBef>
                <a:spcPts val="1200"/>
              </a:spcBef>
              <a:spcAft>
                <a:spcPts val="0"/>
              </a:spcAft>
              <a:buSzPts val="605"/>
              <a:buNone/>
            </a:pPr>
            <a:r>
              <a:rPr lang="no" sz="800"/>
              <a:t>The IT industry gains motivated developers with valuable skills</a:t>
            </a:r>
            <a:endParaRPr sz="800"/>
          </a:p>
          <a:p>
            <a:pPr indent="0" lvl="0" marL="0" rtl="0" algn="l">
              <a:lnSpc>
                <a:spcPct val="80000"/>
              </a:lnSpc>
              <a:spcBef>
                <a:spcPts val="1200"/>
              </a:spcBef>
              <a:spcAft>
                <a:spcPts val="1200"/>
              </a:spcAft>
              <a:buSzPts val="605"/>
              <a:buNone/>
            </a:pPr>
            <a:r>
              <a:rPr lang="no" sz="800"/>
              <a:t>Society benefits from people realising their potential instead of being left out</a:t>
            </a:r>
            <a:endParaRPr sz="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445025"/>
            <a:ext cx="23931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sz="2600"/>
              <a:t>How </a:t>
            </a:r>
            <a:r>
              <a:rPr lang="no" sz="2600"/>
              <a:t>can we influence the root causes?</a:t>
            </a:r>
            <a:endParaRPr sz="2600"/>
          </a:p>
        </p:txBody>
      </p:sp>
      <p:cxnSp>
        <p:nvCxnSpPr>
          <p:cNvPr id="163" name="Google Shape;163;p28"/>
          <p:cNvCxnSpPr/>
          <p:nvPr/>
        </p:nvCxnSpPr>
        <p:spPr>
          <a:xfrm>
            <a:off x="2845075" y="465575"/>
            <a:ext cx="0" cy="4138500"/>
          </a:xfrm>
          <a:prstGeom prst="straightConnector1">
            <a:avLst/>
          </a:prstGeom>
          <a:noFill/>
          <a:ln cap="flat" cmpd="sng" w="9525">
            <a:solidFill>
              <a:schemeClr val="dk2"/>
            </a:solidFill>
            <a:prstDash val="solid"/>
            <a:round/>
            <a:headEnd len="med" w="med" type="none"/>
            <a:tailEnd len="med" w="med" type="none"/>
          </a:ln>
        </p:spPr>
      </p:cxnSp>
      <p:sp>
        <p:nvSpPr>
          <p:cNvPr id="164" name="Google Shape;164;p28"/>
          <p:cNvSpPr txBox="1"/>
          <p:nvPr>
            <p:ph idx="1" type="body"/>
          </p:nvPr>
        </p:nvSpPr>
        <p:spPr>
          <a:xfrm>
            <a:off x="6096650" y="445025"/>
            <a:ext cx="2815500" cy="415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605"/>
              <a:buNone/>
            </a:pPr>
            <a:r>
              <a:rPr b="1" lang="no" sz="1000"/>
              <a:t>Practice-oriented learning</a:t>
            </a:r>
            <a:br>
              <a:rPr lang="no" sz="1000"/>
            </a:br>
            <a:r>
              <a:rPr lang="no" sz="1000"/>
              <a:t>Learning is closely connected to the needs of working life. Students train in realistic work situations and solve real cases for companies.</a:t>
            </a:r>
            <a:endParaRPr sz="1000"/>
          </a:p>
          <a:p>
            <a:pPr indent="0" lvl="0" marL="0" rtl="0" algn="l">
              <a:spcBef>
                <a:spcPts val="1200"/>
              </a:spcBef>
              <a:spcAft>
                <a:spcPts val="0"/>
              </a:spcAft>
              <a:buSzPts val="605"/>
              <a:buNone/>
            </a:pPr>
            <a:r>
              <a:rPr b="1" lang="no" sz="1000"/>
              <a:t>A toolbox drawn from positive psychology</a:t>
            </a:r>
            <a:br>
              <a:rPr lang="no" sz="1000"/>
            </a:br>
            <a:r>
              <a:rPr lang="no" sz="1000"/>
              <a:t>Students develop the skills to get and keep a job, to deliver lasting value at work, and to collaborate well with others. At the same time, they build life skills and competences that give direction, goals and meaning to their personal lives.</a:t>
            </a:r>
            <a:endParaRPr sz="1000"/>
          </a:p>
          <a:p>
            <a:pPr indent="0" lvl="0" marL="0" rtl="0" algn="l">
              <a:spcBef>
                <a:spcPts val="1200"/>
              </a:spcBef>
              <a:spcAft>
                <a:spcPts val="0"/>
              </a:spcAft>
              <a:buSzPts val="605"/>
              <a:buNone/>
            </a:pPr>
            <a:r>
              <a:rPr b="1" lang="no" sz="1000"/>
              <a:t>Openness and sharing</a:t>
            </a:r>
            <a:br>
              <a:rPr lang="no" sz="1000"/>
            </a:br>
            <a:r>
              <a:rPr lang="no" sz="1000"/>
              <a:t>By speaking openly about mental health and diagnoses, we normalise and remove stigma through openness and sharing.</a:t>
            </a:r>
            <a:endParaRPr sz="1000"/>
          </a:p>
          <a:p>
            <a:pPr indent="0" lvl="0" marL="0" rtl="0" algn="l">
              <a:spcBef>
                <a:spcPts val="1200"/>
              </a:spcBef>
              <a:spcAft>
                <a:spcPts val="1200"/>
              </a:spcAft>
              <a:buSzPts val="605"/>
              <a:buNone/>
            </a:pPr>
            <a:r>
              <a:rPr b="1" lang="no" sz="1000"/>
              <a:t>Receiving feedback</a:t>
            </a:r>
            <a:br>
              <a:rPr lang="no" sz="1000"/>
            </a:br>
            <a:r>
              <a:rPr lang="no" sz="1000"/>
              <a:t>Students work in teams and receive feedback on their behaviour within the group. This develops self-awareness and ownership of both strengths and areas for improvement.</a:t>
            </a:r>
            <a:endParaRPr sz="1000"/>
          </a:p>
        </p:txBody>
      </p:sp>
      <p:sp>
        <p:nvSpPr>
          <p:cNvPr id="165" name="Google Shape;165;p28"/>
          <p:cNvSpPr txBox="1"/>
          <p:nvPr>
            <p:ph idx="1" type="body"/>
          </p:nvPr>
        </p:nvSpPr>
        <p:spPr>
          <a:xfrm>
            <a:off x="3164250" y="445025"/>
            <a:ext cx="2815500" cy="415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605"/>
              <a:buNone/>
            </a:pPr>
            <a:r>
              <a:rPr b="1" lang="no" sz="1000"/>
              <a:t>Close individual follow-up</a:t>
            </a:r>
            <a:br>
              <a:rPr b="1" lang="no" sz="1000"/>
            </a:br>
            <a:r>
              <a:rPr lang="no" sz="1000"/>
              <a:t>Students feel seen, heard and understood. Individual goals are set, and not everyone has to climb the same hill at the same time. Challenges can be adapted, and teachers are ready with proactive support when needed for each individual.</a:t>
            </a:r>
            <a:endParaRPr sz="1000"/>
          </a:p>
          <a:p>
            <a:pPr indent="0" lvl="0" marL="0" rtl="0" algn="l">
              <a:spcBef>
                <a:spcPts val="1200"/>
              </a:spcBef>
              <a:spcAft>
                <a:spcPts val="0"/>
              </a:spcAft>
              <a:buSzPts val="605"/>
              <a:buNone/>
            </a:pPr>
            <a:r>
              <a:rPr b="1" lang="no" sz="1000"/>
              <a:t>Motivation and interest</a:t>
            </a:r>
            <a:br>
              <a:rPr b="1" lang="no" sz="1000"/>
            </a:br>
            <a:r>
              <a:rPr lang="no" sz="1000"/>
              <a:t>Admission is based on motivation and genuine interest – not on formal grades or certificates from upper secondary education.</a:t>
            </a:r>
            <a:endParaRPr sz="1000"/>
          </a:p>
          <a:p>
            <a:pPr indent="0" lvl="0" marL="0" rtl="0" algn="l">
              <a:spcBef>
                <a:spcPts val="1200"/>
              </a:spcBef>
              <a:spcAft>
                <a:spcPts val="0"/>
              </a:spcAft>
              <a:buSzPts val="605"/>
              <a:buNone/>
            </a:pPr>
            <a:r>
              <a:rPr b="1" lang="no" sz="1000"/>
              <a:t>Psychological safety</a:t>
            </a:r>
            <a:br>
              <a:rPr b="1" lang="no" sz="1000"/>
            </a:br>
            <a:r>
              <a:rPr lang="no" sz="1000"/>
              <a:t>Students experience a place where they can be themselves, where everyone is accepted, where no question is stupid, and where everyone can ask for help.</a:t>
            </a:r>
            <a:endParaRPr sz="1000"/>
          </a:p>
          <a:p>
            <a:pPr indent="0" lvl="0" marL="0" rtl="0" algn="l">
              <a:spcBef>
                <a:spcPts val="1200"/>
              </a:spcBef>
              <a:spcAft>
                <a:spcPts val="0"/>
              </a:spcAft>
              <a:buSzPts val="605"/>
              <a:buNone/>
            </a:pPr>
            <a:r>
              <a:rPr b="1" lang="no" sz="1000"/>
              <a:t>Autonomy and joy of creation</a:t>
            </a:r>
            <a:br>
              <a:rPr b="1" lang="no" sz="1000"/>
            </a:br>
            <a:r>
              <a:rPr lang="no" sz="1000"/>
              <a:t>The programme takes a playful and open approach to learning. Students build their own projects and applications as early as possible in their studies.</a:t>
            </a:r>
            <a:endParaRPr sz="1000"/>
          </a:p>
          <a:p>
            <a:pPr indent="0" lvl="0" marL="0" rtl="0" algn="l">
              <a:spcBef>
                <a:spcPts val="1200"/>
              </a:spcBef>
              <a:spcAft>
                <a:spcPts val="1200"/>
              </a:spcAft>
              <a:buSzPts val="605"/>
              <a:buNone/>
            </a:pPr>
            <a:r>
              <a:t/>
            </a:r>
            <a:endParaRPr b="1" sz="1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445025"/>
            <a:ext cx="23931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sz="2600"/>
              <a:t>How We Measure </a:t>
            </a:r>
            <a:endParaRPr sz="2600"/>
          </a:p>
        </p:txBody>
      </p:sp>
      <p:sp>
        <p:nvSpPr>
          <p:cNvPr id="171" name="Google Shape;171;p29"/>
          <p:cNvSpPr txBox="1"/>
          <p:nvPr>
            <p:ph idx="1" type="body"/>
          </p:nvPr>
        </p:nvSpPr>
        <p:spPr>
          <a:xfrm>
            <a:off x="2992975" y="445025"/>
            <a:ext cx="5839200" cy="4155000"/>
          </a:xfrm>
          <a:prstGeom prst="rect">
            <a:avLst/>
          </a:prstGeom>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lang="no"/>
              <a:t>1. Quantitative indicators (numbers and results)</a:t>
            </a:r>
            <a:endParaRPr/>
          </a:p>
          <a:p>
            <a:pPr indent="-308610" lvl="0" marL="457200" rtl="0" algn="l">
              <a:spcBef>
                <a:spcPts val="1200"/>
              </a:spcBef>
              <a:spcAft>
                <a:spcPts val="0"/>
              </a:spcAft>
              <a:buSzPct val="100000"/>
              <a:buChar char="●"/>
            </a:pPr>
            <a:r>
              <a:rPr lang="no"/>
              <a:t>Progress and completion rates – how many finish the programme</a:t>
            </a:r>
            <a:endParaRPr/>
          </a:p>
          <a:p>
            <a:pPr indent="-308610" lvl="0" marL="457200" rtl="0" algn="l">
              <a:spcBef>
                <a:spcPts val="0"/>
              </a:spcBef>
              <a:spcAft>
                <a:spcPts val="0"/>
              </a:spcAft>
              <a:buSzPct val="100000"/>
              <a:buChar char="●"/>
            </a:pPr>
            <a:r>
              <a:rPr lang="no"/>
              <a:t>Employment outcomes – how many secure jobs, internships or further studies</a:t>
            </a:r>
            <a:endParaRPr/>
          </a:p>
          <a:p>
            <a:pPr indent="-308610" lvl="0" marL="457200" rtl="0" algn="l">
              <a:spcBef>
                <a:spcPts val="0"/>
              </a:spcBef>
              <a:spcAft>
                <a:spcPts val="0"/>
              </a:spcAft>
              <a:buSzPct val="100000"/>
              <a:buChar char="●"/>
            </a:pPr>
            <a:r>
              <a:rPr lang="no"/>
              <a:t>Retention – how many stay in employment after 6 and 12 months</a:t>
            </a:r>
            <a:endParaRPr/>
          </a:p>
          <a:p>
            <a:pPr indent="-308610" lvl="0" marL="457200" rtl="0" algn="l">
              <a:spcBef>
                <a:spcPts val="0"/>
              </a:spcBef>
              <a:spcAft>
                <a:spcPts val="0"/>
              </a:spcAft>
              <a:buSzPct val="100000"/>
              <a:buChar char="●"/>
            </a:pPr>
            <a:r>
              <a:rPr lang="no"/>
              <a:t>Psychometric data – self-assessed growth in confidence, motivation and collaboration</a:t>
            </a:r>
            <a:endParaRPr/>
          </a:p>
          <a:p>
            <a:pPr indent="-308610" lvl="0" marL="457200" rtl="0" algn="l">
              <a:spcBef>
                <a:spcPts val="0"/>
              </a:spcBef>
              <a:spcAft>
                <a:spcPts val="0"/>
              </a:spcAft>
              <a:buSzPct val="100000"/>
              <a:buChar char="●"/>
            </a:pPr>
            <a:r>
              <a:rPr lang="no"/>
              <a:t>Participation data – attendance, engagement, and activity in learning platforms</a:t>
            </a:r>
            <a:endParaRPr/>
          </a:p>
          <a:p>
            <a:pPr indent="0" lvl="0" marL="0" rtl="0" algn="l">
              <a:spcBef>
                <a:spcPts val="1200"/>
              </a:spcBef>
              <a:spcAft>
                <a:spcPts val="0"/>
              </a:spcAft>
              <a:buNone/>
            </a:pPr>
            <a:r>
              <a:rPr lang="no"/>
              <a:t>2. Qualitative indicators (stories and experiences)</a:t>
            </a:r>
            <a:endParaRPr/>
          </a:p>
          <a:p>
            <a:pPr indent="-308610" lvl="0" marL="457200" rtl="0" algn="l">
              <a:spcBef>
                <a:spcPts val="1200"/>
              </a:spcBef>
              <a:spcAft>
                <a:spcPts val="0"/>
              </a:spcAft>
              <a:buSzPct val="100000"/>
              <a:buChar char="●"/>
            </a:pPr>
            <a:r>
              <a:rPr lang="no"/>
              <a:t>Student interviews and open reflections</a:t>
            </a:r>
            <a:endParaRPr/>
          </a:p>
          <a:p>
            <a:pPr indent="-308610" lvl="0" marL="457200" rtl="0" algn="l">
              <a:spcBef>
                <a:spcPts val="0"/>
              </a:spcBef>
              <a:spcAft>
                <a:spcPts val="0"/>
              </a:spcAft>
              <a:buSzPct val="100000"/>
              <a:buChar char="●"/>
            </a:pPr>
            <a:r>
              <a:rPr lang="no"/>
              <a:t>Structured “before and after” surveys</a:t>
            </a:r>
            <a:endParaRPr/>
          </a:p>
          <a:p>
            <a:pPr indent="-308610" lvl="0" marL="457200" rtl="0" algn="l">
              <a:spcBef>
                <a:spcPts val="0"/>
              </a:spcBef>
              <a:spcAft>
                <a:spcPts val="0"/>
              </a:spcAft>
              <a:buSzPct val="100000"/>
              <a:buChar char="●"/>
            </a:pPr>
            <a:r>
              <a:rPr lang="no"/>
              <a:t>Employer feedback on collaboration and performance</a:t>
            </a:r>
            <a:endParaRPr/>
          </a:p>
          <a:p>
            <a:pPr indent="-308610" lvl="0" marL="457200" rtl="0" algn="l">
              <a:spcBef>
                <a:spcPts val="0"/>
              </a:spcBef>
              <a:spcAft>
                <a:spcPts val="0"/>
              </a:spcAft>
              <a:buSzPct val="100000"/>
              <a:buChar char="●"/>
            </a:pPr>
            <a:r>
              <a:rPr lang="no"/>
              <a:t>Staff reflections on barriers and success factors</a:t>
            </a:r>
            <a:endParaRPr/>
          </a:p>
          <a:p>
            <a:pPr indent="0" lvl="0" marL="0" rtl="0" algn="l">
              <a:spcBef>
                <a:spcPts val="1200"/>
              </a:spcBef>
              <a:spcAft>
                <a:spcPts val="0"/>
              </a:spcAft>
              <a:buNone/>
            </a:pPr>
            <a:r>
              <a:rPr lang="no"/>
              <a:t>3. Data collection process</a:t>
            </a:r>
            <a:endParaRPr/>
          </a:p>
          <a:p>
            <a:pPr indent="-308610" lvl="0" marL="457200" rtl="0" algn="l">
              <a:spcBef>
                <a:spcPts val="1200"/>
              </a:spcBef>
              <a:spcAft>
                <a:spcPts val="0"/>
              </a:spcAft>
              <a:buSzPct val="100000"/>
              <a:buChar char="●"/>
            </a:pPr>
            <a:r>
              <a:rPr lang="no"/>
              <a:t>Surveys conducted at the start, midpoint, and end of each programme</a:t>
            </a:r>
            <a:endParaRPr/>
          </a:p>
          <a:p>
            <a:pPr indent="-308610" lvl="0" marL="457200" rtl="0" algn="l">
              <a:spcBef>
                <a:spcPts val="0"/>
              </a:spcBef>
              <a:spcAft>
                <a:spcPts val="0"/>
              </a:spcAft>
              <a:buSzPct val="100000"/>
              <a:buChar char="●"/>
            </a:pPr>
            <a:r>
              <a:rPr lang="no"/>
              <a:t>Follow-up data gathered 6 months after completion</a:t>
            </a:r>
            <a:endParaRPr/>
          </a:p>
          <a:p>
            <a:pPr indent="-308610" lvl="0" marL="457200" rtl="0" algn="l">
              <a:spcBef>
                <a:spcPts val="0"/>
              </a:spcBef>
              <a:spcAft>
                <a:spcPts val="0"/>
              </a:spcAft>
              <a:buSzPct val="100000"/>
              <a:buChar char="●"/>
            </a:pPr>
            <a:r>
              <a:rPr lang="no"/>
              <a:t>All responses are coded and analysed to identify patterns of change</a:t>
            </a:r>
            <a:endParaRPr/>
          </a:p>
        </p:txBody>
      </p:sp>
      <p:cxnSp>
        <p:nvCxnSpPr>
          <p:cNvPr id="172" name="Google Shape;172;p29"/>
          <p:cNvCxnSpPr/>
          <p:nvPr/>
        </p:nvCxnSpPr>
        <p:spPr>
          <a:xfrm>
            <a:off x="2845075" y="465575"/>
            <a:ext cx="0" cy="4138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11700" y="445025"/>
            <a:ext cx="23931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sz="2600"/>
              <a:t>What We Learned from Measuring (Spring 2025)</a:t>
            </a:r>
            <a:endParaRPr sz="2600"/>
          </a:p>
        </p:txBody>
      </p:sp>
      <p:sp>
        <p:nvSpPr>
          <p:cNvPr id="178" name="Google Shape;178;p30"/>
          <p:cNvSpPr txBox="1"/>
          <p:nvPr>
            <p:ph idx="1" type="body"/>
          </p:nvPr>
        </p:nvSpPr>
        <p:spPr>
          <a:xfrm>
            <a:off x="2992975" y="445025"/>
            <a:ext cx="5839200" cy="4155000"/>
          </a:xfrm>
          <a:prstGeom prst="rect">
            <a:avLst/>
          </a:prstGeom>
        </p:spPr>
        <p:txBody>
          <a:bodyPr anchorCtr="0" anchor="ctr" bIns="91425" lIns="91425" spcFirstLastPara="1" rIns="91425" wrap="square" tIns="91425">
            <a:normAutofit fontScale="62500"/>
          </a:bodyPr>
          <a:lstStyle/>
          <a:p>
            <a:pPr indent="0" lvl="0" marL="0" rtl="0" algn="l">
              <a:spcBef>
                <a:spcPts val="0"/>
              </a:spcBef>
              <a:spcAft>
                <a:spcPts val="0"/>
              </a:spcAft>
              <a:buNone/>
            </a:pPr>
            <a:r>
              <a:rPr b="1" lang="no"/>
              <a:t>Purpose of the survey</a:t>
            </a:r>
            <a:br>
              <a:rPr lang="no"/>
            </a:br>
            <a:r>
              <a:rPr lang="no"/>
              <a:t>We asked all students completing Start IT and Intro to GET in spring 2025 about their experience, learning, and confidence development.</a:t>
            </a:r>
            <a:endParaRPr/>
          </a:p>
          <a:p>
            <a:pPr indent="0" lvl="0" marL="0" rtl="0" algn="l">
              <a:spcBef>
                <a:spcPts val="1200"/>
              </a:spcBef>
              <a:spcAft>
                <a:spcPts val="0"/>
              </a:spcAft>
              <a:buNone/>
            </a:pPr>
            <a:r>
              <a:rPr b="1" lang="no"/>
              <a:t>Key insights</a:t>
            </a:r>
            <a:endParaRPr b="1"/>
          </a:p>
          <a:p>
            <a:pPr indent="-300037" lvl="0" marL="457200" rtl="0" algn="l">
              <a:spcBef>
                <a:spcPts val="1200"/>
              </a:spcBef>
              <a:spcAft>
                <a:spcPts val="0"/>
              </a:spcAft>
              <a:buSzPct val="100000"/>
              <a:buChar char="●"/>
            </a:pPr>
            <a:r>
              <a:rPr lang="no"/>
              <a:t>88% of students reported increased confidence in their ability to learn difficult things.</a:t>
            </a:r>
            <a:endParaRPr/>
          </a:p>
          <a:p>
            <a:pPr indent="-300037" lvl="0" marL="457200" rtl="0" algn="l">
              <a:spcBef>
                <a:spcPts val="0"/>
              </a:spcBef>
              <a:spcAft>
                <a:spcPts val="0"/>
              </a:spcAft>
              <a:buSzPct val="100000"/>
              <a:buChar char="●"/>
            </a:pPr>
            <a:r>
              <a:rPr lang="no"/>
              <a:t>82% said they had greater faith in their own potential.</a:t>
            </a:r>
            <a:endParaRPr/>
          </a:p>
          <a:p>
            <a:pPr indent="-300037" lvl="0" marL="457200" rtl="0" algn="l">
              <a:spcBef>
                <a:spcPts val="0"/>
              </a:spcBef>
              <a:spcAft>
                <a:spcPts val="0"/>
              </a:spcAft>
              <a:buSzPct val="100000"/>
              <a:buChar char="●"/>
            </a:pPr>
            <a:r>
              <a:rPr lang="no"/>
              <a:t>76% experienced improved mental health and a stronger sense of belonging.</a:t>
            </a:r>
            <a:endParaRPr/>
          </a:p>
          <a:p>
            <a:pPr indent="-300037" lvl="0" marL="457200" rtl="0" algn="l">
              <a:spcBef>
                <a:spcPts val="0"/>
              </a:spcBef>
              <a:spcAft>
                <a:spcPts val="0"/>
              </a:spcAft>
              <a:buSzPct val="100000"/>
              <a:buChar char="●"/>
            </a:pPr>
            <a:r>
              <a:rPr lang="no"/>
              <a:t>91% said they now know better how to learn new skills on their own.</a:t>
            </a:r>
            <a:endParaRPr/>
          </a:p>
          <a:p>
            <a:pPr indent="-300037" lvl="0" marL="457200" rtl="0" algn="l">
              <a:spcBef>
                <a:spcPts val="0"/>
              </a:spcBef>
              <a:spcAft>
                <a:spcPts val="0"/>
              </a:spcAft>
              <a:buSzPct val="100000"/>
              <a:buChar char="●"/>
            </a:pPr>
            <a:r>
              <a:rPr lang="no"/>
              <a:t>83% felt more ready to enter work or further education after the programme.</a:t>
            </a:r>
            <a:endParaRPr/>
          </a:p>
          <a:p>
            <a:pPr indent="0" lvl="0" marL="0" rtl="0" algn="l">
              <a:spcBef>
                <a:spcPts val="1200"/>
              </a:spcBef>
              <a:spcAft>
                <a:spcPts val="0"/>
              </a:spcAft>
              <a:buNone/>
            </a:pPr>
            <a:r>
              <a:rPr b="1" lang="no"/>
              <a:t>Qualitative feedback</a:t>
            </a:r>
            <a:endParaRPr b="1"/>
          </a:p>
          <a:p>
            <a:pPr indent="-300037" lvl="0" marL="457200" rtl="0" algn="l">
              <a:spcBef>
                <a:spcPts val="1200"/>
              </a:spcBef>
              <a:spcAft>
                <a:spcPts val="0"/>
              </a:spcAft>
              <a:buSzPct val="100000"/>
              <a:buChar char="●"/>
            </a:pPr>
            <a:r>
              <a:rPr lang="no"/>
              <a:t>“For the first time, I felt that school made sense.”</a:t>
            </a:r>
            <a:endParaRPr/>
          </a:p>
          <a:p>
            <a:pPr indent="-300037" lvl="0" marL="457200" rtl="0" algn="l">
              <a:spcBef>
                <a:spcPts val="0"/>
              </a:spcBef>
              <a:spcAft>
                <a:spcPts val="0"/>
              </a:spcAft>
              <a:buSzPct val="100000"/>
              <a:buChar char="●"/>
            </a:pPr>
            <a:r>
              <a:rPr lang="no"/>
              <a:t>“</a:t>
            </a:r>
            <a:r>
              <a:rPr lang="no"/>
              <a:t>I came here thinking I couldn’t do anything – now I know I can learn whatever I want.”</a:t>
            </a:r>
            <a:endParaRPr/>
          </a:p>
          <a:p>
            <a:pPr indent="-300037" lvl="0" marL="457200" rtl="0" algn="l">
              <a:spcBef>
                <a:spcPts val="0"/>
              </a:spcBef>
              <a:spcAft>
                <a:spcPts val="0"/>
              </a:spcAft>
              <a:buSzPct val="100000"/>
              <a:buChar char="●"/>
            </a:pPr>
            <a:r>
              <a:rPr lang="no"/>
              <a:t>“I used to panic when I got stuck. Now I’ve learned to breathe and find a way forward.”</a:t>
            </a:r>
            <a:endParaRPr/>
          </a:p>
          <a:p>
            <a:pPr indent="0" lvl="0" marL="0" rtl="0" algn="l">
              <a:spcBef>
                <a:spcPts val="1200"/>
              </a:spcBef>
              <a:spcAft>
                <a:spcPts val="1200"/>
              </a:spcAft>
              <a:buNone/>
            </a:pPr>
            <a:r>
              <a:rPr lang="no"/>
              <a:t>Measuring impact helps us see what truly changes lives – and what we need to keep improving.</a:t>
            </a:r>
            <a:endParaRPr/>
          </a:p>
        </p:txBody>
      </p:sp>
      <p:cxnSp>
        <p:nvCxnSpPr>
          <p:cNvPr id="179" name="Google Shape;179;p30"/>
          <p:cNvCxnSpPr/>
          <p:nvPr/>
        </p:nvCxnSpPr>
        <p:spPr>
          <a:xfrm>
            <a:off x="2845075" y="465575"/>
            <a:ext cx="0" cy="4138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445025"/>
            <a:ext cx="23931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sz="2600"/>
              <a:t>Thank you for joining!</a:t>
            </a:r>
            <a:endParaRPr sz="2600"/>
          </a:p>
          <a:p>
            <a:pPr indent="0" lvl="0" marL="0" rtl="0" algn="l">
              <a:spcBef>
                <a:spcPts val="0"/>
              </a:spcBef>
              <a:spcAft>
                <a:spcPts val="0"/>
              </a:spcAft>
              <a:buNone/>
            </a:pPr>
            <a:r>
              <a:t/>
            </a:r>
            <a:endParaRPr sz="2600"/>
          </a:p>
          <a:p>
            <a:pPr indent="0" lvl="0" marL="0" rtl="0" algn="l">
              <a:spcBef>
                <a:spcPts val="0"/>
              </a:spcBef>
              <a:spcAft>
                <a:spcPts val="0"/>
              </a:spcAft>
              <a:buNone/>
            </a:pPr>
            <a:r>
              <a:rPr b="0" lang="no" sz="1500"/>
              <a:t>Presentation:</a:t>
            </a:r>
            <a:br>
              <a:rPr b="0" lang="no" sz="1500"/>
            </a:br>
            <a:r>
              <a:rPr b="0" lang="no" sz="1500" u="sng">
                <a:solidFill>
                  <a:schemeClr val="hlink"/>
                </a:solidFill>
                <a:hlinkClick r:id="rId3"/>
              </a:rPr>
              <a:t>tinyurl.com/get-chain5</a:t>
            </a:r>
            <a:endParaRPr b="0" sz="1500"/>
          </a:p>
          <a:p>
            <a:pPr indent="0" lvl="0" marL="0" rtl="0" algn="l">
              <a:spcBef>
                <a:spcPts val="0"/>
              </a:spcBef>
              <a:spcAft>
                <a:spcPts val="0"/>
              </a:spcAft>
              <a:buNone/>
            </a:pPr>
            <a:r>
              <a:t/>
            </a:r>
            <a:endParaRPr b="0" sz="1500"/>
          </a:p>
          <a:p>
            <a:pPr indent="0" lvl="0" marL="0" rtl="0" algn="l">
              <a:spcBef>
                <a:spcPts val="0"/>
              </a:spcBef>
              <a:spcAft>
                <a:spcPts val="0"/>
              </a:spcAft>
              <a:buNone/>
            </a:pPr>
            <a:r>
              <a:t/>
            </a:r>
            <a:endParaRPr b="0" sz="1500"/>
          </a:p>
        </p:txBody>
      </p:sp>
      <p:sp>
        <p:nvSpPr>
          <p:cNvPr id="185" name="Google Shape;185;p31"/>
          <p:cNvSpPr txBox="1"/>
          <p:nvPr>
            <p:ph idx="1" type="body"/>
          </p:nvPr>
        </p:nvSpPr>
        <p:spPr>
          <a:xfrm>
            <a:off x="2992975" y="445025"/>
            <a:ext cx="58392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a:t>Connect with me</a:t>
            </a:r>
            <a:endParaRPr/>
          </a:p>
          <a:p>
            <a:pPr indent="0" lvl="0" marL="0" rtl="0" algn="l">
              <a:spcBef>
                <a:spcPts val="1200"/>
              </a:spcBef>
              <a:spcAft>
                <a:spcPts val="0"/>
              </a:spcAft>
              <a:buNone/>
            </a:pPr>
            <a:r>
              <a:rPr lang="no"/>
              <a:t>📧 </a:t>
            </a:r>
            <a:r>
              <a:rPr lang="no" u="sng">
                <a:solidFill>
                  <a:schemeClr val="hlink"/>
                </a:solidFill>
                <a:hlinkClick r:id="rId4"/>
              </a:rPr>
              <a:t>terje@getacademy.no</a:t>
            </a:r>
            <a:br>
              <a:rPr lang="no"/>
            </a:br>
            <a:r>
              <a:rPr lang="no"/>
              <a:t>🔗 </a:t>
            </a:r>
            <a:r>
              <a:rPr lang="no" u="sng">
                <a:solidFill>
                  <a:schemeClr val="hlink"/>
                </a:solidFill>
                <a:hlinkClick r:id="rId5"/>
              </a:rPr>
              <a:t>linkedin.com/in/kolderup</a:t>
            </a:r>
            <a:br>
              <a:rPr lang="no"/>
            </a:br>
            <a:r>
              <a:rPr lang="no"/>
              <a:t>🌐 </a:t>
            </a:r>
            <a:r>
              <a:rPr lang="no" u="sng">
                <a:solidFill>
                  <a:schemeClr val="hlink"/>
                </a:solidFill>
                <a:hlinkClick r:id="rId6"/>
              </a:rPr>
              <a:t>www.getacademy.no</a:t>
            </a:r>
            <a:br>
              <a:rPr lang="no"/>
            </a:br>
            <a:r>
              <a:rPr lang="no"/>
              <a:t>📄 </a:t>
            </a:r>
            <a:r>
              <a:rPr lang="no" u="sng">
                <a:solidFill>
                  <a:schemeClr val="hlink"/>
                </a:solidFill>
                <a:hlinkClick r:id="rId7"/>
              </a:rPr>
              <a:t>ferd.no/fse-projects/get-academy</a:t>
            </a:r>
            <a:endParaRPr/>
          </a:p>
          <a:p>
            <a:pPr indent="0" lvl="0" marL="0" rtl="0" algn="l">
              <a:spcBef>
                <a:spcPts val="1200"/>
              </a:spcBef>
              <a:spcAft>
                <a:spcPts val="0"/>
              </a:spcAft>
              <a:buNone/>
            </a:pPr>
            <a:r>
              <a:rPr lang="no"/>
              <a:t>GET Academy is now seeking international partners for Erasmus+ cooperation and mobility. Please reach out if you are interested in exploring collaboration.</a:t>
            </a:r>
            <a:endParaRPr/>
          </a:p>
          <a:p>
            <a:pPr indent="0" lvl="0" marL="0" rtl="0" algn="l">
              <a:spcBef>
                <a:spcPts val="1200"/>
              </a:spcBef>
              <a:spcAft>
                <a:spcPts val="1200"/>
              </a:spcAft>
              <a:buNone/>
            </a:pPr>
            <a:r>
              <a:t/>
            </a:r>
            <a:endParaRPr/>
          </a:p>
        </p:txBody>
      </p:sp>
      <p:cxnSp>
        <p:nvCxnSpPr>
          <p:cNvPr id="186" name="Google Shape;186;p31"/>
          <p:cNvCxnSpPr/>
          <p:nvPr/>
        </p:nvCxnSpPr>
        <p:spPr>
          <a:xfrm>
            <a:off x="2845075" y="465575"/>
            <a:ext cx="0" cy="4138500"/>
          </a:xfrm>
          <a:prstGeom prst="straightConnector1">
            <a:avLst/>
          </a:prstGeom>
          <a:noFill/>
          <a:ln cap="flat" cmpd="sng" w="9525">
            <a:solidFill>
              <a:schemeClr val="dk2"/>
            </a:solidFill>
            <a:prstDash val="solid"/>
            <a:round/>
            <a:headEnd len="med" w="med" type="none"/>
            <a:tailEnd len="med" w="med" type="none"/>
          </a:ln>
        </p:spPr>
      </p:cxnSp>
      <p:pic>
        <p:nvPicPr>
          <p:cNvPr id="187" name="Google Shape;187;p31" title="get-chain5-400.png"/>
          <p:cNvPicPr preferRelativeResize="0"/>
          <p:nvPr/>
        </p:nvPicPr>
        <p:blipFill>
          <a:blip r:embed="rId8">
            <a:alphaModFix/>
          </a:blip>
          <a:stretch>
            <a:fillRect/>
          </a:stretch>
        </p:blipFill>
        <p:spPr>
          <a:xfrm>
            <a:off x="399075" y="3201645"/>
            <a:ext cx="1509225" cy="1509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7"/>
          <p:cNvSpPr txBox="1"/>
          <p:nvPr>
            <p:ph type="title"/>
          </p:nvPr>
        </p:nvSpPr>
        <p:spPr>
          <a:xfrm>
            <a:off x="311700" y="445025"/>
            <a:ext cx="23931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sz="2600"/>
              <a:t>Introduction</a:t>
            </a:r>
            <a:endParaRPr sz="2600"/>
          </a:p>
        </p:txBody>
      </p:sp>
      <p:sp>
        <p:nvSpPr>
          <p:cNvPr id="72" name="Google Shape;72;p17"/>
          <p:cNvSpPr txBox="1"/>
          <p:nvPr>
            <p:ph idx="1" type="body"/>
          </p:nvPr>
        </p:nvSpPr>
        <p:spPr>
          <a:xfrm>
            <a:off x="2992975" y="445025"/>
            <a:ext cx="5839200" cy="4155000"/>
          </a:xfrm>
          <a:prstGeom prst="rect">
            <a:avLst/>
          </a:prstGeom>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lang="no"/>
              <a:t>GET Academy is </a:t>
            </a:r>
            <a:r>
              <a:rPr lang="no"/>
              <a:t>a social enterprise in Norway, </a:t>
            </a:r>
            <a:r>
              <a:rPr lang="no"/>
              <a:t>helping young adults move from exclusion to employment as IT developers. We have </a:t>
            </a:r>
            <a:r>
              <a:rPr lang="no"/>
              <a:t>two </a:t>
            </a:r>
            <a:r>
              <a:rPr lang="no"/>
              <a:t>entities</a:t>
            </a:r>
            <a:r>
              <a:rPr lang="no"/>
              <a:t>:</a:t>
            </a:r>
            <a:endParaRPr/>
          </a:p>
          <a:p>
            <a:pPr indent="-308610" lvl="0" marL="457200" rtl="0" algn="l">
              <a:spcBef>
                <a:spcPts val="1200"/>
              </a:spcBef>
              <a:spcAft>
                <a:spcPts val="0"/>
              </a:spcAft>
              <a:buSzPct val="100000"/>
              <a:buChar char="●"/>
            </a:pPr>
            <a:r>
              <a:rPr lang="no"/>
              <a:t>one is a higher vocational college (Fagskolen GET Academy)</a:t>
            </a:r>
            <a:endParaRPr/>
          </a:p>
          <a:p>
            <a:pPr indent="-308610" lvl="0" marL="457200" rtl="0" algn="l">
              <a:spcBef>
                <a:spcPts val="0"/>
              </a:spcBef>
              <a:spcAft>
                <a:spcPts val="0"/>
              </a:spcAft>
              <a:buSzPct val="100000"/>
              <a:buChar char="●"/>
            </a:pPr>
            <a:r>
              <a:rPr lang="no"/>
              <a:t>one delivers practical IT training for job seekers (</a:t>
            </a:r>
            <a:r>
              <a:rPr lang="no"/>
              <a:t>GET Academy)</a:t>
            </a:r>
            <a:endParaRPr/>
          </a:p>
          <a:p>
            <a:pPr indent="0" lvl="0" marL="0" rtl="0" algn="l">
              <a:spcBef>
                <a:spcPts val="1200"/>
              </a:spcBef>
              <a:spcAft>
                <a:spcPts val="0"/>
              </a:spcAft>
              <a:buNone/>
            </a:pPr>
            <a:r>
              <a:rPr lang="no"/>
              <a:t>Our students</a:t>
            </a:r>
            <a:endParaRPr/>
          </a:p>
          <a:p>
            <a:pPr indent="-308610" lvl="0" marL="457200" rtl="0" algn="l">
              <a:spcBef>
                <a:spcPts val="1200"/>
              </a:spcBef>
              <a:spcAft>
                <a:spcPts val="0"/>
              </a:spcAft>
              <a:buSzPct val="100000"/>
              <a:buChar char="●"/>
            </a:pPr>
            <a:r>
              <a:rPr lang="no"/>
              <a:t>Many without completed upper secondary education</a:t>
            </a:r>
            <a:endParaRPr/>
          </a:p>
          <a:p>
            <a:pPr indent="-308610" lvl="0" marL="457200" rtl="0" algn="l">
              <a:spcBef>
                <a:spcPts val="0"/>
              </a:spcBef>
              <a:spcAft>
                <a:spcPts val="0"/>
              </a:spcAft>
              <a:buSzPct val="100000"/>
              <a:buChar char="●"/>
            </a:pPr>
            <a:r>
              <a:rPr lang="no"/>
              <a:t>Many have struggled to find their place in school – some because of mental health, others because they simply learn or think differently</a:t>
            </a:r>
            <a:endParaRPr/>
          </a:p>
          <a:p>
            <a:pPr indent="-308610" lvl="0" marL="457200" rtl="0" algn="l">
              <a:spcBef>
                <a:spcPts val="0"/>
              </a:spcBef>
              <a:spcAft>
                <a:spcPts val="0"/>
              </a:spcAft>
              <a:buSzPct val="100000"/>
              <a:buChar char="●"/>
            </a:pPr>
            <a:r>
              <a:rPr lang="no"/>
              <a:t>Yet curious, logical, and motivated to learn IT</a:t>
            </a:r>
            <a:endParaRPr/>
          </a:p>
          <a:p>
            <a:pPr indent="0" lvl="0" marL="0" rtl="0" algn="l">
              <a:spcBef>
                <a:spcPts val="1200"/>
              </a:spcBef>
              <a:spcAft>
                <a:spcPts val="0"/>
              </a:spcAft>
              <a:buNone/>
            </a:pPr>
            <a:r>
              <a:rPr lang="no"/>
              <a:t>Our goal is to use IMM (Impact Measurement &amp; Management) to:</a:t>
            </a:r>
            <a:endParaRPr/>
          </a:p>
          <a:p>
            <a:pPr indent="-308610" lvl="0" marL="457200" rtl="0" algn="l">
              <a:spcBef>
                <a:spcPts val="1200"/>
              </a:spcBef>
              <a:spcAft>
                <a:spcPts val="0"/>
              </a:spcAft>
              <a:buSzPct val="100000"/>
              <a:buChar char="●"/>
            </a:pPr>
            <a:r>
              <a:rPr lang="no"/>
              <a:t>Understand the problems we want to solve</a:t>
            </a:r>
            <a:endParaRPr/>
          </a:p>
          <a:p>
            <a:pPr indent="-308610" lvl="0" marL="457200" rtl="0" algn="l">
              <a:spcBef>
                <a:spcPts val="0"/>
              </a:spcBef>
              <a:spcAft>
                <a:spcPts val="0"/>
              </a:spcAft>
              <a:buSzPct val="100000"/>
              <a:buChar char="●"/>
            </a:pPr>
            <a:r>
              <a:rPr lang="no"/>
              <a:t>Test our theory of change</a:t>
            </a:r>
            <a:endParaRPr/>
          </a:p>
          <a:p>
            <a:pPr indent="-308610" lvl="0" marL="457200" rtl="0" algn="l">
              <a:spcBef>
                <a:spcPts val="0"/>
              </a:spcBef>
              <a:spcAft>
                <a:spcPts val="0"/>
              </a:spcAft>
              <a:buSzPct val="100000"/>
              <a:buChar char="●"/>
            </a:pPr>
            <a:r>
              <a:rPr lang="no"/>
              <a:t>Measure and steer towards social outcomes</a:t>
            </a:r>
            <a:endParaRPr/>
          </a:p>
          <a:p>
            <a:pPr indent="0" lvl="0" marL="0" rtl="0" algn="l">
              <a:spcBef>
                <a:spcPts val="1200"/>
              </a:spcBef>
              <a:spcAft>
                <a:spcPts val="1200"/>
              </a:spcAft>
              <a:buNone/>
            </a:pPr>
            <a:r>
              <a:rPr lang="no"/>
              <a:t>“Even though this session is called a workshop, it will mainly be an interactive presentation. Please jump in with questions or reflections at any time – I’d love for us to discuss as we go.”</a:t>
            </a:r>
            <a:endParaRPr/>
          </a:p>
        </p:txBody>
      </p:sp>
      <p:cxnSp>
        <p:nvCxnSpPr>
          <p:cNvPr id="73" name="Google Shape;73;p17"/>
          <p:cNvCxnSpPr/>
          <p:nvPr/>
        </p:nvCxnSpPr>
        <p:spPr>
          <a:xfrm>
            <a:off x="2845075" y="465575"/>
            <a:ext cx="0" cy="4138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8"/>
          <p:cNvSpPr txBox="1"/>
          <p:nvPr>
            <p:ph type="title"/>
          </p:nvPr>
        </p:nvSpPr>
        <p:spPr>
          <a:xfrm>
            <a:off x="311700" y="445025"/>
            <a:ext cx="23931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sz="2600"/>
              <a:t>Why Measure Social Impact?</a:t>
            </a:r>
            <a:endParaRPr sz="2600"/>
          </a:p>
        </p:txBody>
      </p:sp>
      <p:sp>
        <p:nvSpPr>
          <p:cNvPr id="79" name="Google Shape;79;p18"/>
          <p:cNvSpPr txBox="1"/>
          <p:nvPr>
            <p:ph idx="1" type="body"/>
          </p:nvPr>
        </p:nvSpPr>
        <p:spPr>
          <a:xfrm>
            <a:off x="2992975" y="445025"/>
            <a:ext cx="5839200" cy="4155000"/>
          </a:xfrm>
          <a:prstGeom prst="rect">
            <a:avLst/>
          </a:prstGeom>
        </p:spPr>
        <p:txBody>
          <a:bodyPr anchorCtr="0" anchor="ctr" bIns="91425" lIns="91425" spcFirstLastPara="1" rIns="91425" wrap="square" tIns="91425">
            <a:normAutofit lnSpcReduction="10000"/>
          </a:bodyPr>
          <a:lstStyle/>
          <a:p>
            <a:pPr indent="-342900" lvl="0" marL="457200" rtl="0" algn="l">
              <a:spcBef>
                <a:spcPts val="0"/>
              </a:spcBef>
              <a:spcAft>
                <a:spcPts val="0"/>
              </a:spcAft>
              <a:buSzPts val="1800"/>
              <a:buChar char="●"/>
            </a:pPr>
            <a:r>
              <a:rPr lang="no"/>
              <a:t>IMM was introduced to us by Ferd Social Entrepreneurs  </a:t>
            </a:r>
            <a:r>
              <a:rPr lang="no" u="sng">
                <a:solidFill>
                  <a:schemeClr val="accent5"/>
                </a:solidFill>
                <a:hlinkClick r:id="rId3">
                  <a:extLst>
                    <a:ext uri="{A12FA001-AC4F-418D-AE19-62706E023703}">
                      <ahyp:hlinkClr val="tx"/>
                    </a:ext>
                  </a:extLst>
                </a:hlinkClick>
              </a:rPr>
              <a:t>ferd.no/en/social-entrepreneurs/who-we-are</a:t>
            </a:r>
            <a:r>
              <a:rPr lang="no"/>
              <a:t> </a:t>
            </a:r>
            <a:br>
              <a:rPr lang="no"/>
            </a:br>
            <a:r>
              <a:rPr lang="no"/>
              <a:t>(a Norwegian impact investor)</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no"/>
              <a:t>Measuring impact is about </a:t>
            </a:r>
            <a:r>
              <a:rPr b="1" lang="no"/>
              <a:t>learning</a:t>
            </a:r>
            <a:r>
              <a:rPr lang="no"/>
              <a:t> and </a:t>
            </a:r>
            <a:r>
              <a:rPr b="1" lang="no"/>
              <a:t>improving </a:t>
            </a:r>
            <a:r>
              <a:rPr lang="no"/>
              <a:t> </a:t>
            </a:r>
            <a:endParaRPr/>
          </a:p>
          <a:p>
            <a:pPr indent="-342900" lvl="0" marL="457200" rtl="0" algn="l">
              <a:spcBef>
                <a:spcPts val="0"/>
              </a:spcBef>
              <a:spcAft>
                <a:spcPts val="0"/>
              </a:spcAft>
              <a:buSzPts val="1800"/>
              <a:buChar char="●"/>
            </a:pPr>
            <a:r>
              <a:rPr lang="no"/>
              <a:t>Impact Measurement &amp; Management </a:t>
            </a:r>
            <a:r>
              <a:rPr lang="no"/>
              <a:t>means:</a:t>
            </a:r>
            <a:endParaRPr/>
          </a:p>
          <a:p>
            <a:pPr indent="-317500" lvl="1" marL="914400" rtl="0" algn="l">
              <a:spcBef>
                <a:spcPts val="0"/>
              </a:spcBef>
              <a:spcAft>
                <a:spcPts val="0"/>
              </a:spcAft>
              <a:buSzPts val="1400"/>
              <a:buChar char="○"/>
            </a:pPr>
            <a:r>
              <a:rPr i="1" lang="no"/>
              <a:t>Measure </a:t>
            </a:r>
            <a:r>
              <a:rPr lang="no"/>
              <a:t>the change we create</a:t>
            </a:r>
            <a:endParaRPr/>
          </a:p>
          <a:p>
            <a:pPr indent="-317500" lvl="1" marL="914400" rtl="0" algn="l">
              <a:spcBef>
                <a:spcPts val="0"/>
              </a:spcBef>
              <a:spcAft>
                <a:spcPts val="0"/>
              </a:spcAft>
              <a:buSzPts val="1400"/>
              <a:buChar char="○"/>
            </a:pPr>
            <a:r>
              <a:rPr i="1" lang="no"/>
              <a:t>Manage</a:t>
            </a:r>
            <a:r>
              <a:rPr lang="no"/>
              <a:t> by making data-driven decisions</a:t>
            </a:r>
            <a:endParaRPr/>
          </a:p>
          <a:p>
            <a:pPr indent="-317500" lvl="1" marL="914400" rtl="0" algn="l">
              <a:spcBef>
                <a:spcPts val="0"/>
              </a:spcBef>
              <a:spcAft>
                <a:spcPts val="0"/>
              </a:spcAft>
              <a:buSzPts val="1400"/>
              <a:buChar char="○"/>
            </a:pPr>
            <a:r>
              <a:rPr i="1" lang="no"/>
              <a:t>Maximise</a:t>
            </a:r>
            <a:r>
              <a:rPr lang="no"/>
              <a:t> by improving our programmes to increase impact</a:t>
            </a:r>
            <a:endParaRPr/>
          </a:p>
          <a:p>
            <a:pPr indent="-342900" lvl="0" marL="457200" rtl="0" algn="l">
              <a:spcBef>
                <a:spcPts val="0"/>
              </a:spcBef>
              <a:spcAft>
                <a:spcPts val="0"/>
              </a:spcAft>
              <a:buSzPts val="1800"/>
              <a:buChar char="●"/>
            </a:pPr>
            <a:r>
              <a:rPr lang="no"/>
              <a:t>Like financial results, social outcomes can be managed </a:t>
            </a:r>
            <a:endParaRPr/>
          </a:p>
          <a:p>
            <a:pPr indent="-342900" lvl="0" marL="457200" rtl="0" algn="l">
              <a:spcBef>
                <a:spcPts val="0"/>
              </a:spcBef>
              <a:spcAft>
                <a:spcPts val="0"/>
              </a:spcAft>
              <a:buSzPts val="1800"/>
              <a:buChar char="●"/>
            </a:pPr>
            <a:r>
              <a:rPr lang="no"/>
              <a:t>It’s not to prove that we are right, but to improve</a:t>
            </a:r>
            <a:endParaRPr/>
          </a:p>
          <a:p>
            <a:pPr indent="-342900" lvl="0" marL="457200" rtl="0" algn="l">
              <a:spcBef>
                <a:spcPts val="0"/>
              </a:spcBef>
              <a:spcAft>
                <a:spcPts val="0"/>
              </a:spcAft>
              <a:buSzPts val="1800"/>
              <a:buChar char="●"/>
            </a:pPr>
            <a:r>
              <a:rPr lang="no"/>
              <a:t>“We cannot just assume that our program works – we must understand how and why change happens”</a:t>
            </a:r>
            <a:endParaRPr/>
          </a:p>
        </p:txBody>
      </p:sp>
      <p:cxnSp>
        <p:nvCxnSpPr>
          <p:cNvPr id="80" name="Google Shape;80;p18"/>
          <p:cNvCxnSpPr/>
          <p:nvPr/>
        </p:nvCxnSpPr>
        <p:spPr>
          <a:xfrm>
            <a:off x="2845075" y="465575"/>
            <a:ext cx="0" cy="4138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9"/>
          <p:cNvSpPr txBox="1"/>
          <p:nvPr>
            <p:ph type="title"/>
          </p:nvPr>
        </p:nvSpPr>
        <p:spPr>
          <a:xfrm>
            <a:off x="311700" y="445025"/>
            <a:ext cx="23931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sz="2600"/>
              <a:t>What is IMM?</a:t>
            </a:r>
            <a:endParaRPr sz="2600"/>
          </a:p>
        </p:txBody>
      </p:sp>
      <p:sp>
        <p:nvSpPr>
          <p:cNvPr id="86" name="Google Shape;86;p19"/>
          <p:cNvSpPr txBox="1"/>
          <p:nvPr>
            <p:ph idx="1" type="body"/>
          </p:nvPr>
        </p:nvSpPr>
        <p:spPr>
          <a:xfrm>
            <a:off x="2992975" y="445025"/>
            <a:ext cx="58392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a:t>Core building blocks</a:t>
            </a:r>
            <a:endParaRPr/>
          </a:p>
          <a:p>
            <a:pPr indent="0" lvl="0" marL="0" rtl="0" algn="l">
              <a:spcBef>
                <a:spcPts val="1200"/>
              </a:spcBef>
              <a:spcAft>
                <a:spcPts val="0"/>
              </a:spcAft>
              <a:buNone/>
            </a:pPr>
            <a:r>
              <a:rPr b="1" lang="no"/>
              <a:t>Problem Tree</a:t>
            </a:r>
            <a:r>
              <a:rPr lang="no"/>
              <a:t>: analyse the root causes of the social challenge you aim to solve</a:t>
            </a:r>
            <a:endParaRPr/>
          </a:p>
          <a:p>
            <a:pPr indent="0" lvl="0" marL="0" rtl="0" algn="l">
              <a:spcBef>
                <a:spcPts val="1200"/>
              </a:spcBef>
              <a:spcAft>
                <a:spcPts val="1200"/>
              </a:spcAft>
              <a:buNone/>
            </a:pPr>
            <a:r>
              <a:rPr b="1" lang="no"/>
              <a:t>Theory of Change</a:t>
            </a:r>
            <a:r>
              <a:rPr lang="no"/>
              <a:t>: describe your hypothesis about how your activities lead to outcomes and impact</a:t>
            </a:r>
            <a:endParaRPr/>
          </a:p>
        </p:txBody>
      </p:sp>
      <p:cxnSp>
        <p:nvCxnSpPr>
          <p:cNvPr id="87" name="Google Shape;87;p19"/>
          <p:cNvCxnSpPr/>
          <p:nvPr/>
        </p:nvCxnSpPr>
        <p:spPr>
          <a:xfrm>
            <a:off x="2845075" y="465575"/>
            <a:ext cx="0" cy="4138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0"/>
          <p:cNvSpPr txBox="1"/>
          <p:nvPr>
            <p:ph type="title"/>
          </p:nvPr>
        </p:nvSpPr>
        <p:spPr>
          <a:xfrm>
            <a:off x="311700" y="445025"/>
            <a:ext cx="23931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sz="2600"/>
              <a:t>What is a problem tree?</a:t>
            </a:r>
            <a:endParaRPr sz="2600"/>
          </a:p>
        </p:txBody>
      </p:sp>
      <p:sp>
        <p:nvSpPr>
          <p:cNvPr id="93" name="Google Shape;93;p20"/>
          <p:cNvSpPr txBox="1"/>
          <p:nvPr>
            <p:ph idx="1" type="body"/>
          </p:nvPr>
        </p:nvSpPr>
        <p:spPr>
          <a:xfrm>
            <a:off x="2992975" y="445025"/>
            <a:ext cx="5839200" cy="4155000"/>
          </a:xfrm>
          <a:prstGeom prst="rect">
            <a:avLst/>
          </a:prstGeom>
        </p:spPr>
        <p:txBody>
          <a:bodyPr anchorCtr="0" anchor="ctr" bIns="91425" lIns="91425" spcFirstLastPara="1" rIns="91425" wrap="square" tIns="91425">
            <a:normAutofit fontScale="62500" lnSpcReduction="20000"/>
          </a:bodyPr>
          <a:lstStyle/>
          <a:p>
            <a:pPr indent="0" lvl="0" marL="0" rtl="0" algn="l">
              <a:spcBef>
                <a:spcPts val="0"/>
              </a:spcBef>
              <a:spcAft>
                <a:spcPts val="0"/>
              </a:spcAft>
              <a:buNone/>
            </a:pPr>
            <a:r>
              <a:rPr lang="no"/>
              <a:t>A problem tree is a tool to analyse a social problem and its </a:t>
            </a:r>
            <a:r>
              <a:rPr b="1" lang="no"/>
              <a:t>symptoms</a:t>
            </a:r>
            <a:r>
              <a:rPr lang="no"/>
              <a:t>, </a:t>
            </a:r>
            <a:r>
              <a:rPr b="1" lang="no"/>
              <a:t>core problem</a:t>
            </a:r>
            <a:r>
              <a:rPr lang="no"/>
              <a:t>, and </a:t>
            </a:r>
            <a:r>
              <a:rPr b="1" lang="no"/>
              <a:t>root causes</a:t>
            </a:r>
            <a:r>
              <a:rPr lang="no"/>
              <a:t>.</a:t>
            </a:r>
            <a:endParaRPr/>
          </a:p>
          <a:p>
            <a:pPr indent="0" lvl="0" marL="0" rtl="0" algn="l">
              <a:spcBef>
                <a:spcPts val="1200"/>
              </a:spcBef>
              <a:spcAft>
                <a:spcPts val="0"/>
              </a:spcAft>
              <a:buNone/>
            </a:pPr>
            <a:r>
              <a:rPr b="1" lang="no"/>
              <a:t>Example</a:t>
            </a:r>
            <a:r>
              <a:rPr lang="no"/>
              <a:t>:</a:t>
            </a:r>
            <a:endParaRPr/>
          </a:p>
          <a:p>
            <a:pPr indent="0" lvl="0" marL="0" rtl="0" algn="l">
              <a:spcBef>
                <a:spcPts val="1200"/>
              </a:spcBef>
              <a:spcAft>
                <a:spcPts val="0"/>
              </a:spcAft>
              <a:buNone/>
            </a:pPr>
            <a:r>
              <a:rPr lang="no"/>
              <a:t>Alex is 22. He has dropped out of school twice and has been unemployed for over a year. He spends most days at home, feels stuck, and avoids situations where he might fail. He says he “just isn’t the school type”, but he’s curious about IT and likes solving problems.</a:t>
            </a:r>
            <a:endParaRPr/>
          </a:p>
          <a:p>
            <a:pPr indent="0" lvl="0" marL="0" rtl="0" algn="l">
              <a:spcBef>
                <a:spcPts val="1200"/>
              </a:spcBef>
              <a:spcAft>
                <a:spcPts val="0"/>
              </a:spcAft>
              <a:buNone/>
            </a:pPr>
            <a:r>
              <a:rPr b="1" lang="no"/>
              <a:t>Symptom</a:t>
            </a:r>
            <a:endParaRPr/>
          </a:p>
          <a:p>
            <a:pPr indent="-300037" lvl="0" marL="457200" rtl="0" algn="l">
              <a:spcBef>
                <a:spcPts val="1200"/>
              </a:spcBef>
              <a:spcAft>
                <a:spcPts val="0"/>
              </a:spcAft>
              <a:buSzPct val="100000"/>
              <a:buChar char="●"/>
            </a:pPr>
            <a:r>
              <a:rPr lang="no"/>
              <a:t>Alex is unemployed.</a:t>
            </a:r>
            <a:endParaRPr/>
          </a:p>
          <a:p>
            <a:pPr indent="-300037" lvl="0" marL="457200" rtl="0" algn="l">
              <a:spcBef>
                <a:spcPts val="0"/>
              </a:spcBef>
              <a:spcAft>
                <a:spcPts val="0"/>
              </a:spcAft>
              <a:buSzPct val="100000"/>
              <a:buChar char="●"/>
            </a:pPr>
            <a:r>
              <a:rPr lang="no"/>
              <a:t>Alex avoids social and learning situations where he might fail.</a:t>
            </a:r>
            <a:endParaRPr/>
          </a:p>
          <a:p>
            <a:pPr indent="0" lvl="0" marL="0" rtl="0" algn="l">
              <a:spcBef>
                <a:spcPts val="1200"/>
              </a:spcBef>
              <a:spcAft>
                <a:spcPts val="0"/>
              </a:spcAft>
              <a:buNone/>
            </a:pPr>
            <a:r>
              <a:rPr b="1" lang="no"/>
              <a:t>C</a:t>
            </a:r>
            <a:r>
              <a:rPr b="1" lang="no"/>
              <a:t>ore problem</a:t>
            </a:r>
            <a:endParaRPr/>
          </a:p>
          <a:p>
            <a:pPr indent="-300037" lvl="0" marL="457200" rtl="0" algn="l">
              <a:spcBef>
                <a:spcPts val="1200"/>
              </a:spcBef>
              <a:spcAft>
                <a:spcPts val="0"/>
              </a:spcAft>
              <a:buSzPct val="100000"/>
              <a:buChar char="●"/>
            </a:pPr>
            <a:r>
              <a:rPr lang="no"/>
              <a:t>Alex has lost confidence in his ability to learn and succeed.</a:t>
            </a:r>
            <a:endParaRPr/>
          </a:p>
          <a:p>
            <a:pPr indent="0" lvl="0" marL="0" rtl="0" algn="l">
              <a:spcBef>
                <a:spcPts val="1200"/>
              </a:spcBef>
              <a:spcAft>
                <a:spcPts val="0"/>
              </a:spcAft>
              <a:buNone/>
            </a:pPr>
            <a:r>
              <a:rPr b="1" lang="no"/>
              <a:t>R</a:t>
            </a:r>
            <a:r>
              <a:rPr b="1" lang="no"/>
              <a:t>oot cause</a:t>
            </a:r>
            <a:endParaRPr/>
          </a:p>
          <a:p>
            <a:pPr indent="-300037" lvl="0" marL="457200" rtl="0" algn="l">
              <a:spcBef>
                <a:spcPts val="1200"/>
              </a:spcBef>
              <a:spcAft>
                <a:spcPts val="0"/>
              </a:spcAft>
              <a:buSzPct val="100000"/>
              <a:buChar char="●"/>
            </a:pPr>
            <a:r>
              <a:rPr lang="no"/>
              <a:t>Alex rarely experienced success in school and never developed a sense of mastery.</a:t>
            </a:r>
            <a:endParaRPr/>
          </a:p>
          <a:p>
            <a:pPr indent="-300037" lvl="0" marL="457200" rtl="0" algn="l">
              <a:spcBef>
                <a:spcPts val="0"/>
              </a:spcBef>
              <a:spcAft>
                <a:spcPts val="0"/>
              </a:spcAft>
              <a:buSzPct val="100000"/>
              <a:buChar char="●"/>
            </a:pPr>
            <a:r>
              <a:rPr lang="no"/>
              <a:t>Alex did not feel safe to ask questions or show that he struggled</a:t>
            </a:r>
            <a:r>
              <a:rPr lang="no"/>
              <a:t>.</a:t>
            </a:r>
            <a:endParaRPr/>
          </a:p>
          <a:p>
            <a:pPr indent="-300037" lvl="0" marL="457200" rtl="0" algn="l">
              <a:spcBef>
                <a:spcPts val="0"/>
              </a:spcBef>
              <a:spcAft>
                <a:spcPts val="0"/>
              </a:spcAft>
              <a:buSzPct val="100000"/>
              <a:buChar char="●"/>
            </a:pPr>
            <a:r>
              <a:rPr lang="no"/>
              <a:t>Alex found school content disconnected from what felt meaningful or useful to him.</a:t>
            </a:r>
            <a:endParaRPr/>
          </a:p>
          <a:p>
            <a:pPr indent="-300037" lvl="0" marL="457200" rtl="0" algn="l">
              <a:spcBef>
                <a:spcPts val="0"/>
              </a:spcBef>
              <a:spcAft>
                <a:spcPts val="0"/>
              </a:spcAft>
              <a:buSzPct val="100000"/>
              <a:buChar char="●"/>
            </a:pPr>
            <a:r>
              <a:rPr lang="no"/>
              <a:t>Alex lacked the structure, support, and follow-up he needed to stay on track.</a:t>
            </a:r>
            <a:endParaRPr/>
          </a:p>
        </p:txBody>
      </p:sp>
      <p:cxnSp>
        <p:nvCxnSpPr>
          <p:cNvPr id="94" name="Google Shape;94;p20"/>
          <p:cNvCxnSpPr/>
          <p:nvPr/>
        </p:nvCxnSpPr>
        <p:spPr>
          <a:xfrm>
            <a:off x="2845075" y="465575"/>
            <a:ext cx="0" cy="4138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1"/>
          <p:cNvSpPr txBox="1"/>
          <p:nvPr>
            <p:ph type="title"/>
          </p:nvPr>
        </p:nvSpPr>
        <p:spPr>
          <a:xfrm>
            <a:off x="311700" y="445025"/>
            <a:ext cx="23931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sz="2600"/>
              <a:t>What is a problem tree?</a:t>
            </a:r>
            <a:endParaRPr sz="2600"/>
          </a:p>
        </p:txBody>
      </p:sp>
      <p:sp>
        <p:nvSpPr>
          <p:cNvPr id="100" name="Google Shape;100;p21"/>
          <p:cNvSpPr txBox="1"/>
          <p:nvPr>
            <p:ph idx="1" type="body"/>
          </p:nvPr>
        </p:nvSpPr>
        <p:spPr>
          <a:xfrm>
            <a:off x="2992975" y="445025"/>
            <a:ext cx="58392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a:t>It helps an organisation clarify:</a:t>
            </a:r>
            <a:endParaRPr/>
          </a:p>
          <a:p>
            <a:pPr indent="-342900" lvl="0" marL="457200" rtl="0" algn="l">
              <a:spcBef>
                <a:spcPts val="1200"/>
              </a:spcBef>
              <a:spcAft>
                <a:spcPts val="0"/>
              </a:spcAft>
              <a:buSzPts val="1800"/>
              <a:buChar char="●"/>
            </a:pPr>
            <a:r>
              <a:rPr lang="no"/>
              <a:t>What is the core problem we are trying to solve?</a:t>
            </a:r>
            <a:endParaRPr/>
          </a:p>
          <a:p>
            <a:pPr indent="-342900" lvl="0" marL="457200" rtl="0" algn="l">
              <a:spcBef>
                <a:spcPts val="0"/>
              </a:spcBef>
              <a:spcAft>
                <a:spcPts val="0"/>
              </a:spcAft>
              <a:buSzPts val="1800"/>
              <a:buChar char="●"/>
            </a:pPr>
            <a:r>
              <a:rPr lang="no"/>
              <a:t>Which root causes contribute to it?</a:t>
            </a:r>
            <a:endParaRPr/>
          </a:p>
          <a:p>
            <a:pPr indent="-342900" lvl="0" marL="457200" rtl="0" algn="l">
              <a:spcBef>
                <a:spcPts val="0"/>
              </a:spcBef>
              <a:spcAft>
                <a:spcPts val="0"/>
              </a:spcAft>
              <a:buSzPts val="1800"/>
              <a:buChar char="●"/>
            </a:pPr>
            <a:r>
              <a:rPr lang="no"/>
              <a:t>Which symptoms follow if the problem is not addressed?</a:t>
            </a:r>
            <a:endParaRPr/>
          </a:p>
          <a:p>
            <a:pPr indent="0" lvl="0" marL="0" rtl="0" algn="l">
              <a:spcBef>
                <a:spcPts val="1200"/>
              </a:spcBef>
              <a:spcAft>
                <a:spcPts val="1200"/>
              </a:spcAft>
              <a:buNone/>
            </a:pPr>
            <a:r>
              <a:rPr lang="no"/>
              <a:t>By distinguishing causes from symptoms, we can identify the parts of the problem where our actions can realistically create change</a:t>
            </a:r>
            <a:endParaRPr/>
          </a:p>
        </p:txBody>
      </p:sp>
      <p:cxnSp>
        <p:nvCxnSpPr>
          <p:cNvPr id="101" name="Google Shape;101;p21"/>
          <p:cNvCxnSpPr/>
          <p:nvPr/>
        </p:nvCxnSpPr>
        <p:spPr>
          <a:xfrm>
            <a:off x="2845075" y="465575"/>
            <a:ext cx="0" cy="4138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2"/>
          <p:cNvSpPr txBox="1"/>
          <p:nvPr>
            <p:ph type="title"/>
          </p:nvPr>
        </p:nvSpPr>
        <p:spPr>
          <a:xfrm>
            <a:off x="311700" y="445025"/>
            <a:ext cx="23931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sz="2600"/>
              <a:t>GET Academy’s problem tree</a:t>
            </a:r>
            <a:endParaRPr sz="2600"/>
          </a:p>
        </p:txBody>
      </p:sp>
      <p:sp>
        <p:nvSpPr>
          <p:cNvPr id="107" name="Google Shape;107;p22"/>
          <p:cNvSpPr txBox="1"/>
          <p:nvPr>
            <p:ph idx="1" type="body"/>
          </p:nvPr>
        </p:nvSpPr>
        <p:spPr>
          <a:xfrm>
            <a:off x="2992975" y="445025"/>
            <a:ext cx="58392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a:t>We started with two core problems:</a:t>
            </a:r>
            <a:endParaRPr/>
          </a:p>
          <a:p>
            <a:pPr indent="-342900" lvl="0" marL="457200" rtl="0" algn="l">
              <a:spcBef>
                <a:spcPts val="1200"/>
              </a:spcBef>
              <a:spcAft>
                <a:spcPts val="0"/>
              </a:spcAft>
              <a:buSzPts val="1800"/>
              <a:buAutoNum type="arabicPeriod"/>
            </a:pPr>
            <a:r>
              <a:rPr lang="no"/>
              <a:t>Many young adults with strong potential are outside work and education</a:t>
            </a:r>
            <a:endParaRPr/>
          </a:p>
          <a:p>
            <a:pPr indent="-342900" lvl="0" marL="457200" rtl="0" algn="l">
              <a:spcBef>
                <a:spcPts val="0"/>
              </a:spcBef>
              <a:spcAft>
                <a:spcPts val="0"/>
              </a:spcAft>
              <a:buSzPts val="1800"/>
              <a:buAutoNum type="arabicPeriod"/>
            </a:pPr>
            <a:r>
              <a:rPr lang="no"/>
              <a:t>The labour market lacks qualified IT developers</a:t>
            </a:r>
            <a:endParaRPr/>
          </a:p>
          <a:p>
            <a:pPr indent="0" lvl="0" marL="0" rtl="0" algn="l">
              <a:spcBef>
                <a:spcPts val="1200"/>
              </a:spcBef>
              <a:spcAft>
                <a:spcPts val="0"/>
              </a:spcAft>
              <a:buNone/>
            </a:pPr>
            <a:r>
              <a:rPr lang="no"/>
              <a:t>These two problems are linked: the excluded youth are part of the missing IT talent pool.</a:t>
            </a:r>
            <a:endParaRPr/>
          </a:p>
          <a:p>
            <a:pPr indent="0" lvl="0" marL="0" rtl="0" algn="l">
              <a:spcBef>
                <a:spcPts val="1200"/>
              </a:spcBef>
              <a:spcAft>
                <a:spcPts val="1200"/>
              </a:spcAft>
              <a:buNone/>
            </a:pPr>
            <a:r>
              <a:rPr lang="no"/>
              <a:t>But let’s focus on the first problem.</a:t>
            </a:r>
            <a:endParaRPr/>
          </a:p>
        </p:txBody>
      </p:sp>
      <p:cxnSp>
        <p:nvCxnSpPr>
          <p:cNvPr id="108" name="Google Shape;108;p22"/>
          <p:cNvCxnSpPr/>
          <p:nvPr/>
        </p:nvCxnSpPr>
        <p:spPr>
          <a:xfrm>
            <a:off x="2845075" y="465575"/>
            <a:ext cx="0" cy="4138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3"/>
          <p:cNvSpPr txBox="1"/>
          <p:nvPr>
            <p:ph type="title"/>
          </p:nvPr>
        </p:nvSpPr>
        <p:spPr>
          <a:xfrm>
            <a:off x="311700" y="445025"/>
            <a:ext cx="23931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sz="2600"/>
              <a:t>GET Academy’s problem tree</a:t>
            </a:r>
            <a:endParaRPr sz="2600"/>
          </a:p>
        </p:txBody>
      </p:sp>
      <p:sp>
        <p:nvSpPr>
          <p:cNvPr id="114" name="Google Shape;114;p23"/>
          <p:cNvSpPr/>
          <p:nvPr/>
        </p:nvSpPr>
        <p:spPr>
          <a:xfrm>
            <a:off x="3532458" y="894195"/>
            <a:ext cx="3665400" cy="5616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o">
                <a:solidFill>
                  <a:srgbClr val="FFFFFF"/>
                </a:solidFill>
                <a:latin typeface="League Spartan"/>
                <a:ea typeface="League Spartan"/>
                <a:cs typeface="League Spartan"/>
                <a:sym typeface="League Spartan"/>
              </a:rPr>
              <a:t>Many young adults with strong potential are outside work and education</a:t>
            </a:r>
            <a:endParaRPr>
              <a:solidFill>
                <a:srgbClr val="FFFFFF"/>
              </a:solidFill>
              <a:latin typeface="League Spartan"/>
              <a:ea typeface="League Spartan"/>
              <a:cs typeface="League Spartan"/>
              <a:sym typeface="League Spartan"/>
            </a:endParaRPr>
          </a:p>
        </p:txBody>
      </p:sp>
      <p:sp>
        <p:nvSpPr>
          <p:cNvPr id="115" name="Google Shape;115;p23"/>
          <p:cNvSpPr/>
          <p:nvPr/>
        </p:nvSpPr>
        <p:spPr>
          <a:xfrm>
            <a:off x="2933883" y="465580"/>
            <a:ext cx="1441200" cy="3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o" sz="1000">
                <a:latin typeface="League Spartan"/>
                <a:ea typeface="League Spartan"/>
                <a:cs typeface="League Spartan"/>
                <a:sym typeface="League Spartan"/>
              </a:rPr>
              <a:t>Society misses out on valuable resources</a:t>
            </a:r>
            <a:endParaRPr sz="1000">
              <a:latin typeface="League Spartan"/>
              <a:ea typeface="League Spartan"/>
              <a:cs typeface="League Spartan"/>
              <a:sym typeface="League Spartan"/>
            </a:endParaRPr>
          </a:p>
        </p:txBody>
      </p:sp>
      <p:sp>
        <p:nvSpPr>
          <p:cNvPr id="116" name="Google Shape;116;p23"/>
          <p:cNvSpPr/>
          <p:nvPr/>
        </p:nvSpPr>
        <p:spPr>
          <a:xfrm>
            <a:off x="4608645" y="465580"/>
            <a:ext cx="1441200" cy="3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o" sz="1000">
                <a:latin typeface="League Spartan"/>
                <a:ea typeface="League Spartan"/>
                <a:cs typeface="League Spartan"/>
                <a:sym typeface="League Spartan"/>
              </a:rPr>
              <a:t>Resources turn into societal costs</a:t>
            </a:r>
            <a:endParaRPr sz="1000">
              <a:latin typeface="League Spartan"/>
              <a:ea typeface="League Spartan"/>
              <a:cs typeface="League Spartan"/>
              <a:sym typeface="League Spartan"/>
            </a:endParaRPr>
          </a:p>
        </p:txBody>
      </p:sp>
      <p:sp>
        <p:nvSpPr>
          <p:cNvPr id="117" name="Google Shape;117;p23"/>
          <p:cNvSpPr/>
          <p:nvPr/>
        </p:nvSpPr>
        <p:spPr>
          <a:xfrm>
            <a:off x="6283408" y="465580"/>
            <a:ext cx="1441200" cy="3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o" sz="1000">
                <a:latin typeface="League Spartan"/>
                <a:ea typeface="League Spartan"/>
                <a:cs typeface="League Spartan"/>
                <a:sym typeface="League Spartan"/>
              </a:rPr>
              <a:t>Personal consequences</a:t>
            </a:r>
            <a:endParaRPr sz="1000">
              <a:latin typeface="League Spartan"/>
              <a:ea typeface="League Spartan"/>
              <a:cs typeface="League Spartan"/>
              <a:sym typeface="League Spartan"/>
            </a:endParaRPr>
          </a:p>
        </p:txBody>
      </p:sp>
      <p:sp>
        <p:nvSpPr>
          <p:cNvPr id="118" name="Google Shape;118;p23"/>
          <p:cNvSpPr txBox="1"/>
          <p:nvPr/>
        </p:nvSpPr>
        <p:spPr>
          <a:xfrm>
            <a:off x="7899998" y="465425"/>
            <a:ext cx="975600" cy="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sz="1000">
                <a:solidFill>
                  <a:srgbClr val="999999"/>
                </a:solidFill>
                <a:latin typeface="League Spartan"/>
                <a:ea typeface="League Spartan"/>
                <a:cs typeface="League Spartan"/>
                <a:sym typeface="League Spartan"/>
              </a:rPr>
              <a:t>Symptoms</a:t>
            </a:r>
            <a:endParaRPr sz="1000">
              <a:solidFill>
                <a:srgbClr val="999999"/>
              </a:solidFill>
              <a:latin typeface="League Spartan"/>
              <a:ea typeface="League Spartan"/>
              <a:cs typeface="League Spartan"/>
              <a:sym typeface="League Spartan"/>
            </a:endParaRPr>
          </a:p>
        </p:txBody>
      </p:sp>
      <p:sp>
        <p:nvSpPr>
          <p:cNvPr id="119" name="Google Shape;119;p23"/>
          <p:cNvSpPr txBox="1"/>
          <p:nvPr/>
        </p:nvSpPr>
        <p:spPr>
          <a:xfrm>
            <a:off x="7899998" y="1008650"/>
            <a:ext cx="975600" cy="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sz="1000">
                <a:solidFill>
                  <a:srgbClr val="999999"/>
                </a:solidFill>
                <a:latin typeface="League Spartan"/>
                <a:ea typeface="League Spartan"/>
                <a:cs typeface="League Spartan"/>
                <a:sym typeface="League Spartan"/>
              </a:rPr>
              <a:t>Core problem</a:t>
            </a:r>
            <a:endParaRPr sz="1000">
              <a:solidFill>
                <a:srgbClr val="999999"/>
              </a:solidFill>
              <a:latin typeface="League Spartan"/>
              <a:ea typeface="League Spartan"/>
              <a:cs typeface="League Spartan"/>
              <a:sym typeface="League Spartan"/>
            </a:endParaRPr>
          </a:p>
        </p:txBody>
      </p:sp>
      <p:sp>
        <p:nvSpPr>
          <p:cNvPr id="120" name="Google Shape;120;p23"/>
          <p:cNvSpPr/>
          <p:nvPr/>
        </p:nvSpPr>
        <p:spPr>
          <a:xfrm>
            <a:off x="2933873" y="1551873"/>
            <a:ext cx="1441200" cy="502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o" sz="1000">
                <a:latin typeface="League Spartan"/>
                <a:ea typeface="League Spartan"/>
                <a:cs typeface="League Spartan"/>
                <a:sym typeface="League Spartan"/>
              </a:rPr>
              <a:t>The school system does not work equally well for everyone</a:t>
            </a:r>
            <a:endParaRPr sz="1000">
              <a:latin typeface="League Spartan"/>
              <a:ea typeface="League Spartan"/>
              <a:cs typeface="League Spartan"/>
              <a:sym typeface="League Spartan"/>
            </a:endParaRPr>
          </a:p>
        </p:txBody>
      </p:sp>
      <p:sp>
        <p:nvSpPr>
          <p:cNvPr id="121" name="Google Shape;121;p23"/>
          <p:cNvSpPr/>
          <p:nvPr/>
        </p:nvSpPr>
        <p:spPr>
          <a:xfrm>
            <a:off x="4608648" y="1551873"/>
            <a:ext cx="1441200" cy="502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o" sz="1000">
                <a:latin typeface="League Spartan"/>
                <a:ea typeface="League Spartan"/>
                <a:cs typeface="League Spartan"/>
                <a:sym typeface="League Spartan"/>
              </a:rPr>
              <a:t>Some have more difficult conditions during childhood</a:t>
            </a:r>
            <a:endParaRPr sz="1000">
              <a:latin typeface="League Spartan"/>
              <a:ea typeface="League Spartan"/>
              <a:cs typeface="League Spartan"/>
              <a:sym typeface="League Spartan"/>
            </a:endParaRPr>
          </a:p>
        </p:txBody>
      </p:sp>
      <p:sp>
        <p:nvSpPr>
          <p:cNvPr id="122" name="Google Shape;122;p23"/>
          <p:cNvSpPr/>
          <p:nvPr/>
        </p:nvSpPr>
        <p:spPr>
          <a:xfrm>
            <a:off x="6283398" y="1551873"/>
            <a:ext cx="1441200" cy="502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o" sz="1000">
                <a:latin typeface="League Spartan"/>
                <a:ea typeface="League Spartan"/>
                <a:cs typeface="League Spartan"/>
                <a:sym typeface="League Spartan"/>
              </a:rPr>
              <a:t>Some have ways of thinking or being that do not fit “A4 format”</a:t>
            </a:r>
            <a:endParaRPr sz="1000">
              <a:latin typeface="League Spartan"/>
              <a:ea typeface="League Spartan"/>
              <a:cs typeface="League Spartan"/>
              <a:sym typeface="League Spartan"/>
            </a:endParaRPr>
          </a:p>
        </p:txBody>
      </p:sp>
      <p:sp>
        <p:nvSpPr>
          <p:cNvPr id="123" name="Google Shape;123;p23"/>
          <p:cNvSpPr txBox="1"/>
          <p:nvPr/>
        </p:nvSpPr>
        <p:spPr>
          <a:xfrm>
            <a:off x="7900001" y="1551725"/>
            <a:ext cx="1333800" cy="5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sz="1000">
                <a:solidFill>
                  <a:srgbClr val="999999"/>
                </a:solidFill>
                <a:latin typeface="League Spartan"/>
                <a:ea typeface="League Spartan"/>
                <a:cs typeface="League Spartan"/>
                <a:sym typeface="League Spartan"/>
              </a:rPr>
              <a:t>Root causes</a:t>
            </a:r>
            <a:endParaRPr sz="1000">
              <a:solidFill>
                <a:srgbClr val="999999"/>
              </a:solidFill>
              <a:latin typeface="League Spartan"/>
              <a:ea typeface="League Spartan"/>
              <a:cs typeface="League Spartan"/>
              <a:sym typeface="League Spartan"/>
            </a:endParaRPr>
          </a:p>
        </p:txBody>
      </p:sp>
      <p:sp>
        <p:nvSpPr>
          <p:cNvPr id="124" name="Google Shape;124;p23"/>
          <p:cNvSpPr/>
          <p:nvPr/>
        </p:nvSpPr>
        <p:spPr>
          <a:xfrm>
            <a:off x="2933873" y="2197475"/>
            <a:ext cx="1441200" cy="2591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o" sz="700">
                <a:latin typeface="League Spartan"/>
                <a:ea typeface="League Spartan"/>
                <a:cs typeface="League Spartan"/>
                <a:sym typeface="League Spartan"/>
              </a:rPr>
              <a:t>Lack of individualised learning</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Few adapted learning methods</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Education pathway too long before reaching employment</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“One-size-fits-all” school – everyone is measured the same way</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Insufficient focus on practical skills</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Too theoretical – lacks relevance</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Lack of social learning</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Lack of autonomy</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Insufficient resources per student</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Not enough challenge or freedom to create</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Lack of creativity and joy of exploration</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Students are not “seen” as individuals</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Students don’t learn about themselves</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Left to manage on their own</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Requirement to complete full upper secondary education to progress</a:t>
            </a:r>
            <a:endParaRPr sz="700">
              <a:latin typeface="League Spartan"/>
              <a:ea typeface="League Spartan"/>
              <a:cs typeface="League Spartan"/>
              <a:sym typeface="League Spartan"/>
            </a:endParaRPr>
          </a:p>
        </p:txBody>
      </p:sp>
      <p:sp>
        <p:nvSpPr>
          <p:cNvPr id="125" name="Google Shape;125;p23"/>
          <p:cNvSpPr/>
          <p:nvPr/>
        </p:nvSpPr>
        <p:spPr>
          <a:xfrm>
            <a:off x="4608648" y="2197475"/>
            <a:ext cx="1441200" cy="2591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o" sz="700">
                <a:latin typeface="League Spartan"/>
                <a:ea typeface="League Spartan"/>
                <a:cs typeface="League Spartan"/>
                <a:sym typeface="League Spartan"/>
              </a:rPr>
              <a:t>Social inheritance – parents who are or have been socially excluded</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Negative life experiences and trauma</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Lack of socialisation (knowledge, skills and attitudes)</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Lack of recognition</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Lack of mastery experiences</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Low self-awareness</a:t>
            </a:r>
            <a:endParaRPr sz="700">
              <a:latin typeface="League Spartan"/>
              <a:ea typeface="League Spartan"/>
              <a:cs typeface="League Spartan"/>
              <a:sym typeface="League Spartan"/>
            </a:endParaRPr>
          </a:p>
        </p:txBody>
      </p:sp>
      <p:sp>
        <p:nvSpPr>
          <p:cNvPr id="126" name="Google Shape;126;p23"/>
          <p:cNvSpPr/>
          <p:nvPr/>
        </p:nvSpPr>
        <p:spPr>
          <a:xfrm>
            <a:off x="6283398" y="2197475"/>
            <a:ext cx="1441200" cy="2591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o" sz="700">
                <a:latin typeface="League Spartan"/>
                <a:ea typeface="League Spartan"/>
                <a:cs typeface="League Spartan"/>
                <a:sym typeface="League Spartan"/>
              </a:rPr>
              <a:t>Personality traits</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Neurodevelopmental diagnoses such as autism, ADHD or Tourette’s</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Mental health challenges such as depression, anxiety or restlessness</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Bullying</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Many have felt that they “never really fitted in”</a:t>
            </a:r>
            <a:endParaRPr sz="700">
              <a:latin typeface="League Spartan"/>
              <a:ea typeface="League Spartan"/>
              <a:cs typeface="League Spartan"/>
              <a:sym typeface="League Spartan"/>
            </a:endParaRPr>
          </a:p>
          <a:p>
            <a:pPr indent="0" lvl="0" marL="0" rtl="0" algn="ctr">
              <a:spcBef>
                <a:spcPts val="0"/>
              </a:spcBef>
              <a:spcAft>
                <a:spcPts val="0"/>
              </a:spcAft>
              <a:buNone/>
            </a:pPr>
            <a:r>
              <a:rPr lang="no" sz="700">
                <a:latin typeface="League Spartan"/>
                <a:ea typeface="League Spartan"/>
                <a:cs typeface="League Spartan"/>
                <a:sym typeface="League Spartan"/>
              </a:rPr>
              <a:t>Have not mastered the social environment</a:t>
            </a:r>
            <a:endParaRPr sz="700">
              <a:latin typeface="League Spartan"/>
              <a:ea typeface="League Spartan"/>
              <a:cs typeface="League Spartan"/>
              <a:sym typeface="League Spart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2393100" cy="415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o" sz="2600"/>
              <a:t>What Is a Theory of Change?</a:t>
            </a:r>
            <a:endParaRPr sz="2600"/>
          </a:p>
        </p:txBody>
      </p:sp>
      <p:sp>
        <p:nvSpPr>
          <p:cNvPr id="132" name="Google Shape;132;p24"/>
          <p:cNvSpPr txBox="1"/>
          <p:nvPr>
            <p:ph idx="1" type="body"/>
          </p:nvPr>
        </p:nvSpPr>
        <p:spPr>
          <a:xfrm>
            <a:off x="2992975" y="445025"/>
            <a:ext cx="5839200" cy="41550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None/>
            </a:pPr>
            <a:r>
              <a:rPr lang="no"/>
              <a:t>A Theory of Change describes how and why a desired change is expected to happen in a particular context. It links our activities to the outcomes and impact we aim to achieve.</a:t>
            </a:r>
            <a:endParaRPr/>
          </a:p>
          <a:p>
            <a:pPr indent="0" lvl="0" marL="0" rtl="0" algn="l">
              <a:spcBef>
                <a:spcPts val="1200"/>
              </a:spcBef>
              <a:spcAft>
                <a:spcPts val="0"/>
              </a:spcAft>
              <a:buNone/>
            </a:pPr>
            <a:r>
              <a:rPr lang="no"/>
              <a:t>Example (based on Alex):</a:t>
            </a:r>
            <a:endParaRPr/>
          </a:p>
          <a:p>
            <a:pPr indent="-325755" lvl="0" marL="457200" rtl="0" algn="l">
              <a:spcBef>
                <a:spcPts val="1200"/>
              </a:spcBef>
              <a:spcAft>
                <a:spcPts val="0"/>
              </a:spcAft>
              <a:buSzPct val="100000"/>
              <a:buChar char="●"/>
            </a:pPr>
            <a:r>
              <a:rPr b="1" lang="no"/>
              <a:t>If</a:t>
            </a:r>
            <a:r>
              <a:rPr lang="no"/>
              <a:t> Alex lacks confidence because he has never experienced mastery</a:t>
            </a:r>
            <a:endParaRPr/>
          </a:p>
          <a:p>
            <a:pPr indent="-325755" lvl="0" marL="457200" rtl="0" algn="l">
              <a:spcBef>
                <a:spcPts val="0"/>
              </a:spcBef>
              <a:spcAft>
                <a:spcPts val="0"/>
              </a:spcAft>
              <a:buSzPct val="100000"/>
              <a:buChar char="●"/>
            </a:pPr>
            <a:r>
              <a:rPr b="1" lang="no"/>
              <a:t>Then </a:t>
            </a:r>
            <a:r>
              <a:rPr lang="no"/>
              <a:t>giving him early, real mastery experiences through hands-on IT projects</a:t>
            </a:r>
            <a:endParaRPr/>
          </a:p>
          <a:p>
            <a:pPr indent="-325755" lvl="0" marL="457200" rtl="0" algn="l">
              <a:spcBef>
                <a:spcPts val="0"/>
              </a:spcBef>
              <a:spcAft>
                <a:spcPts val="0"/>
              </a:spcAft>
              <a:buSzPct val="100000"/>
              <a:buChar char="●"/>
            </a:pPr>
            <a:r>
              <a:rPr b="1" lang="no"/>
              <a:t>Should lead </a:t>
            </a:r>
            <a:r>
              <a:rPr lang="no"/>
              <a:t>to increased confidence, engagement, and readiness for further learning</a:t>
            </a:r>
            <a:endParaRPr/>
          </a:p>
          <a:p>
            <a:pPr indent="0" lvl="0" marL="0" rtl="0" algn="l">
              <a:spcBef>
                <a:spcPts val="1200"/>
              </a:spcBef>
              <a:spcAft>
                <a:spcPts val="0"/>
              </a:spcAft>
              <a:buNone/>
            </a:pPr>
            <a:r>
              <a:rPr lang="no"/>
              <a:t>This is a small, practical example — a “micro-Theory of Change”.</a:t>
            </a:r>
            <a:endParaRPr/>
          </a:p>
          <a:p>
            <a:pPr indent="0" lvl="0" marL="0" rtl="0" algn="l">
              <a:spcBef>
                <a:spcPts val="1200"/>
              </a:spcBef>
              <a:spcAft>
                <a:spcPts val="0"/>
              </a:spcAft>
              <a:buNone/>
            </a:pPr>
            <a:r>
              <a:rPr lang="no"/>
              <a:t>It explains why this activity (hands-on mastery) is expected to create this outcome (confidence and engagement).</a:t>
            </a:r>
            <a:endParaRPr/>
          </a:p>
          <a:p>
            <a:pPr indent="0" lvl="0" marL="0" rtl="0" algn="l">
              <a:spcBef>
                <a:spcPts val="1200"/>
              </a:spcBef>
              <a:spcAft>
                <a:spcPts val="1200"/>
              </a:spcAft>
              <a:buNone/>
            </a:pPr>
            <a:r>
              <a:t/>
            </a:r>
            <a:endParaRPr/>
          </a:p>
        </p:txBody>
      </p:sp>
      <p:cxnSp>
        <p:nvCxnSpPr>
          <p:cNvPr id="133" name="Google Shape;133;p24"/>
          <p:cNvCxnSpPr/>
          <p:nvPr/>
        </p:nvCxnSpPr>
        <p:spPr>
          <a:xfrm>
            <a:off x="2845075" y="465575"/>
            <a:ext cx="0" cy="4138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GET Academy tema ">
  <a:themeElements>
    <a:clrScheme name="Simple Light">
      <a:dk1>
        <a:srgbClr val="000000"/>
      </a:dk1>
      <a:lt1>
        <a:srgbClr val="21EACC"/>
      </a:lt1>
      <a:dk2>
        <a:srgbClr val="F64D01"/>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