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80" r:id="rId4"/>
  </p:sldMasterIdLst>
  <p:notesMasterIdLst>
    <p:notesMasterId r:id="rId38"/>
  </p:notesMasterIdLst>
  <p:sldIdLst>
    <p:sldId id="258" r:id="rId5"/>
    <p:sldId id="267" r:id="rId6"/>
    <p:sldId id="378" r:id="rId7"/>
    <p:sldId id="372" r:id="rId8"/>
    <p:sldId id="361" r:id="rId9"/>
    <p:sldId id="373" r:id="rId10"/>
    <p:sldId id="268" r:id="rId11"/>
    <p:sldId id="350" r:id="rId12"/>
    <p:sldId id="353" r:id="rId13"/>
    <p:sldId id="269" r:id="rId14"/>
    <p:sldId id="354" r:id="rId15"/>
    <p:sldId id="271" r:id="rId16"/>
    <p:sldId id="355" r:id="rId17"/>
    <p:sldId id="356" r:id="rId18"/>
    <p:sldId id="357" r:id="rId19"/>
    <p:sldId id="265" r:id="rId20"/>
    <p:sldId id="374" r:id="rId21"/>
    <p:sldId id="274" r:id="rId22"/>
    <p:sldId id="295" r:id="rId23"/>
    <p:sldId id="359" r:id="rId24"/>
    <p:sldId id="344" r:id="rId25"/>
    <p:sldId id="294" r:id="rId26"/>
    <p:sldId id="281" r:id="rId27"/>
    <p:sldId id="375" r:id="rId28"/>
    <p:sldId id="278" r:id="rId29"/>
    <p:sldId id="370" r:id="rId30"/>
    <p:sldId id="364" r:id="rId31"/>
    <p:sldId id="292" r:id="rId32"/>
    <p:sldId id="366" r:id="rId33"/>
    <p:sldId id="367" r:id="rId34"/>
    <p:sldId id="371" r:id="rId35"/>
    <p:sldId id="368" r:id="rId36"/>
    <p:sldId id="259" r:id="rId37"/>
  </p:sldIdLst>
  <p:sldSz cx="12192000" cy="6858000"/>
  <p:notesSz cx="6858000" cy="9144000"/>
  <p:custDataLst>
    <p:tags r:id="rId39"/>
  </p:custData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992"/>
    <a:srgbClr val="489298"/>
    <a:srgbClr val="21968F"/>
    <a:srgbClr val="FC781F"/>
    <a:srgbClr val="F5F5F5"/>
    <a:srgbClr val="229A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90856-1C8B-037C-7D92-4FBA32FF3C69}" v="2" dt="2026-01-02T15:13:54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46" autoAdjust="0"/>
  </p:normalViewPr>
  <p:slideViewPr>
    <p:cSldViewPr snapToGrid="0">
      <p:cViewPr>
        <p:scale>
          <a:sx n="50" d="100"/>
          <a:sy n="50" d="100"/>
        </p:scale>
        <p:origin x="3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5457-82B0-4B08-A45C-05B35B2BCA87}" type="datetimeFigureOut">
              <a:rPr lang="pl-PL" smtClean="0"/>
              <a:t>04.01.2026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A5854-FC65-4A0F-A75E-B3DB3879E6AF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81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dirty="0">
                <a:effectLst/>
                <a:latin typeface="Open Sans" panose="020B0606030504020204" pitchFamily="34" charset="0"/>
              </a:rPr>
              <a:t>SCHOOL LEAVING EXAMINATION</a:t>
            </a: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BA376-C583-4EFA-90A8-8B28C527AF03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752">
              <a:defRPr/>
            </a:pPr>
            <a:r>
              <a:rPr lang="en-US" sz="1300" b="1" dirty="0"/>
              <a:t>Empathize:</a:t>
            </a:r>
            <a:r>
              <a:rPr lang="en-US" sz="1300" dirty="0"/>
              <a:t> Understanding the user and the problems they face through conducting user interviews, creating empathy maps, and listening to user stories.</a:t>
            </a:r>
          </a:p>
          <a:p>
            <a:pPr lvl="0"/>
            <a:r>
              <a:rPr lang="en-GB" b="1" dirty="0"/>
              <a:t>Define </a:t>
            </a:r>
            <a:r>
              <a:rPr lang="en-GB" dirty="0"/>
              <a:t>– your users’ needs, their problem, and your insights</a:t>
            </a:r>
            <a:r>
              <a:rPr lang="pl-PL" baseline="0" dirty="0"/>
              <a:t> </a:t>
            </a:r>
            <a:r>
              <a:rPr lang="en-US" sz="1300" b="1" dirty="0"/>
              <a:t>Define:</a:t>
            </a:r>
            <a:r>
              <a:rPr lang="en-US" sz="1300" dirty="0"/>
              <a:t> Organizing and analyzing the research information to produce a concise problem statement and possible solution or hypothesis.</a:t>
            </a:r>
            <a:r>
              <a:rPr lang="pl-PL" baseline="0" dirty="0"/>
              <a:t>  </a:t>
            </a:r>
          </a:p>
          <a:p>
            <a:pPr lvl="0"/>
            <a:r>
              <a:rPr lang="en-GB" b="1" dirty="0"/>
              <a:t>Ideate</a:t>
            </a:r>
            <a:r>
              <a:rPr lang="en-GB" dirty="0"/>
              <a:t> – </a:t>
            </a:r>
            <a:r>
              <a:rPr lang="en-US" sz="1300" dirty="0"/>
              <a:t>The brainstorming phase. Designers think of a wide variety of possible solutions and evaluate each one. </a:t>
            </a:r>
            <a:r>
              <a:rPr lang="pl-PL" baseline="0" dirty="0"/>
              <a:t> </a:t>
            </a:r>
          </a:p>
          <a:p>
            <a:pPr lvl="0"/>
            <a:r>
              <a:rPr lang="pl-PL" b="1" dirty="0" err="1"/>
              <a:t>Prototype</a:t>
            </a:r>
            <a:r>
              <a:rPr lang="pl-PL" dirty="0"/>
              <a:t> – </a:t>
            </a:r>
            <a:r>
              <a:rPr lang="en-US" sz="1300" dirty="0"/>
              <a:t>Turning ideas into a physical representation of the product that will solve the user’s needs, slowly adding greater detail and complexity as designers move between testing and iteration.</a:t>
            </a:r>
            <a:endParaRPr lang="pl-PL" sz="1300" dirty="0"/>
          </a:p>
          <a:p>
            <a:pPr lvl="0"/>
            <a:r>
              <a:rPr lang="pl-PL" b="1" dirty="0"/>
              <a:t>Test</a:t>
            </a:r>
            <a:r>
              <a:rPr lang="pl-PL" dirty="0"/>
              <a:t> – </a:t>
            </a:r>
            <a:r>
              <a:rPr lang="pl-PL" dirty="0" err="1"/>
              <a:t>solutions</a:t>
            </a:r>
            <a:r>
              <a:rPr lang="pl-PL" dirty="0"/>
              <a:t>; </a:t>
            </a:r>
            <a:r>
              <a:rPr lang="en-US" sz="1300" dirty="0"/>
              <a:t>Putting the prototype in the hands of the user and determining whether the product has solved the problem at hand and reduced friction or frustration. 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9BF9F-F462-4BE1-8229-56617BC6DD33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30855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086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4922285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5BB2C-D0DD-42BC-8CD2-C71FCB658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8B4062-FBD3-4ECD-BBC3-05AE22238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6AF9C6-0B60-4BC4-8A74-B1C85A94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D335-CDD8-47BC-8743-09A6538959A3}" type="datetimeFigureOut">
              <a:rPr lang="pl-PL" smtClean="0"/>
              <a:pPr/>
              <a:t>04.01.2026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FDA60E-EC59-4DEE-BEFF-3382D639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B1FA04-D460-4F97-8EE7-B1F0DA7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3DBE-8D6B-4FDF-9B36-B232C31CA9B2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537404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8658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F0758-D339-4243-95D1-AE4D72BE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6B41DE-DF0B-4D9E-9E8F-8C056C62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ECA3B5-79B1-47C3-B9F4-BBEAC1A09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31B16-4DB2-4FF1-B9DA-BC48C50504FA}" type="datetimeFigureOut">
              <a:rPr lang="pl-PL" smtClean="0"/>
              <a:pPr/>
              <a:t>04.01.2026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91DD91-59B0-41B4-B005-D0613830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30D1B5-D190-4632-818C-B4480820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78C84-1A05-4CE5-8AE8-92E1F56CB4F1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24651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38964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5BB2C-D0DD-42BC-8CD2-C71FCB658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8B4062-FBD3-4ECD-BBC3-05AE22238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6AF9C6-0B60-4BC4-8A74-B1C85A94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D335-CDD8-47BC-8743-09A6538959A3}" type="datetimeFigureOut">
              <a:rPr lang="pl-PL" smtClean="0"/>
              <a:pPr/>
              <a:t>04.01.2026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FDA60E-EC59-4DEE-BEFF-3382D639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B1FA04-D460-4F97-8EE7-B1F0DA7C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3DBE-8D6B-4FDF-9B36-B232C31CA9B2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83098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8277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5EC511-C7D5-4A4C-9B7A-E82DFCBA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524A0-61F7-4143-9510-05B4E6050B78}" type="datetimeFigureOut">
              <a:rPr lang="pl-PL" smtClean="0"/>
              <a:pPr/>
              <a:t>04.01.2026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5466C7A-2F19-4904-BA75-70DFED67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FC1D7C-AB75-485F-A767-FA99192A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B6103-EAE7-4BD9-AAB2-685B7C0B8217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18953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53BFE0-774F-4F05-A57C-21640E14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E76EB3-7FD2-44DD-A8F4-08AEEA653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59D533-35E6-4C7A-99A8-0027B8BE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F524A0-61F7-4143-9510-05B4E6050B78}" type="datetimeFigureOut">
              <a:rPr lang="pl-PL" smtClean="0"/>
              <a:pPr/>
              <a:t>04.01.2026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34F2C9-0F40-4097-AE1F-AF615A7B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FA9045-F059-4A50-AC7C-7C1B1636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B6103-EAE7-4BD9-AAB2-685B7C0B8217}" type="slidenum">
              <a:rPr lang="pl-PL" smtClean="0"/>
              <a:pPr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71595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6">
            <a:extLst>
              <a:ext uri="{FF2B5EF4-FFF2-40B4-BE49-F238E27FC236}">
                <a16:creationId xmlns:a16="http://schemas.microsoft.com/office/drawing/2014/main" id="{4FED1841-E6B0-40A4-81D8-BD9A6DC22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a 10">
            <a:extLst>
              <a:ext uri="{FF2B5EF4-FFF2-40B4-BE49-F238E27FC236}">
                <a16:creationId xmlns:a16="http://schemas.microsoft.com/office/drawing/2014/main" id="{585CBF3E-0FAF-4D56-A395-C2EF2FA161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7649" y="1870290"/>
            <a:ext cx="5292945" cy="31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6">
            <a:extLst>
              <a:ext uri="{FF2B5EF4-FFF2-40B4-BE49-F238E27FC236}">
                <a16:creationId xmlns:a16="http://schemas.microsoft.com/office/drawing/2014/main" id="{4FED1841-E6B0-40A4-81D8-BD9A6DC22F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a 10">
            <a:extLst>
              <a:ext uri="{FF2B5EF4-FFF2-40B4-BE49-F238E27FC236}">
                <a16:creationId xmlns:a16="http://schemas.microsoft.com/office/drawing/2014/main" id="{61E73880-7747-44F4-9187-07B3CFCADE1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56374" y="5292667"/>
            <a:ext cx="2124593" cy="12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5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4" r:id="rId3"/>
    <p:sldLayoutId id="2147483667" r:id="rId4"/>
    <p:sldLayoutId id="2147483672" r:id="rId5"/>
    <p:sldLayoutId id="2147483670" r:id="rId6"/>
    <p:sldLayoutId id="2147483671" r:id="rId7"/>
  </p:sldLayoutIdLst>
  <p:transition spd="med">
    <p:pull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6">
            <a:extLst>
              <a:ext uri="{FF2B5EF4-FFF2-40B4-BE49-F238E27FC236}">
                <a16:creationId xmlns:a16="http://schemas.microsoft.com/office/drawing/2014/main" id="{FD7A716D-C735-460E-B388-374CFFEFF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med">
    <p:pull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B273607-86C9-47B5-96EC-10C774F4A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8017" y="1"/>
            <a:ext cx="1046268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tytułuKliknij, aby edytować styl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764DF7A-C462-E04C-9A02-0E53841BD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8518" y="1198563"/>
            <a:ext cx="10272183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0"/>
            <a:r>
              <a:rPr lang="en-GB" altLang="pl-PL"/>
              <a:t>Siódmy poziom konspektuKliknij,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9572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ransition spd="med">
    <p:pull/>
  </p:transition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hreV3vv4_U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71527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AF8BAD-37B8-4E39-B79E-E0486FA08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1766" y="340840"/>
            <a:ext cx="831635" cy="46852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E7873C9-B086-32A3-5446-D0C63FB94C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1" y="148591"/>
            <a:ext cx="11921490" cy="67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23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50BF5-A6EC-1B22-F229-27E326032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FA6B3A7-41A1-58A3-98D3-F3171DD83652}"/>
              </a:ext>
            </a:extLst>
          </p:cNvPr>
          <p:cNvSpPr txBox="1"/>
          <p:nvPr/>
        </p:nvSpPr>
        <p:spPr>
          <a:xfrm>
            <a:off x="943610" y="2891118"/>
            <a:ext cx="83312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SECONDARY EDUCATION </a:t>
            </a:r>
            <a:endParaRPr lang="pl-PL" sz="3600" dirty="0">
              <a:solidFill>
                <a:srgbClr val="21968F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67E421-8134-4844-BE8C-26282B46FEB8}"/>
              </a:ext>
            </a:extLst>
          </p:cNvPr>
          <p:cNvSpPr txBox="1"/>
          <p:nvPr/>
        </p:nvSpPr>
        <p:spPr>
          <a:xfrm>
            <a:off x="713389" y="3966882"/>
            <a:ext cx="10774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l-PL" sz="2000" b="1" dirty="0" err="1">
                <a:solidFill>
                  <a:srgbClr val="404040"/>
                </a:solidFill>
              </a:rPr>
              <a:t>Education</a:t>
            </a:r>
            <a:r>
              <a:rPr lang="pl-PL" sz="2000" b="1" dirty="0">
                <a:solidFill>
                  <a:srgbClr val="404040"/>
                </a:solidFill>
              </a:rPr>
              <a:t> in Poland </a:t>
            </a:r>
            <a:r>
              <a:rPr lang="pl-PL" sz="2000" b="1" dirty="0" err="1">
                <a:solidFill>
                  <a:srgbClr val="404040"/>
                </a:solidFill>
              </a:rPr>
              <a:t>is</a:t>
            </a:r>
            <a:r>
              <a:rPr lang="pl-PL" sz="2000" b="1" dirty="0">
                <a:solidFill>
                  <a:srgbClr val="404040"/>
                </a:solidFill>
              </a:rPr>
              <a:t> </a:t>
            </a:r>
            <a:r>
              <a:rPr lang="en-US" sz="2000" b="1" dirty="0">
                <a:solidFill>
                  <a:srgbClr val="404040"/>
                </a:solidFill>
              </a:rPr>
              <a:t>compulsory up to the age of 18</a:t>
            </a:r>
            <a:r>
              <a:rPr lang="pl-PL" sz="2000" b="1" dirty="0">
                <a:solidFill>
                  <a:srgbClr val="4040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04112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AF8BAD-37B8-4E39-B79E-E0486FA08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1766" y="340840"/>
            <a:ext cx="831635" cy="4685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0A0626-D8B5-1FA0-8B44-4EAC34D2F7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117" y="1"/>
            <a:ext cx="11704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0712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0A94F-6A45-0F88-F6F9-EE9509A5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3E29576-B4A2-F9B9-70F9-9ACBBC95E924}"/>
              </a:ext>
            </a:extLst>
          </p:cNvPr>
          <p:cNvSpPr txBox="1"/>
          <p:nvPr/>
        </p:nvSpPr>
        <p:spPr>
          <a:xfrm>
            <a:off x="1591965" y="2950983"/>
            <a:ext cx="475615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200" dirty="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HIGHER</a:t>
            </a:r>
            <a:r>
              <a:rPr lang="en-US" sz="32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EDUCATION </a:t>
            </a:r>
            <a:endParaRPr lang="pl-PL" sz="3200" dirty="0">
              <a:solidFill>
                <a:srgbClr val="21968F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03761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FFEC8-BC95-9FAD-0AFC-A7969D2D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26A261DE-1360-FDA8-930D-198ACC7053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176" y="3656"/>
            <a:ext cx="11439311" cy="62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5017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8D0F-0E77-6D45-3D44-A933227A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6907756C-FBAE-0082-BB3D-28FBC3F95A10}"/>
              </a:ext>
            </a:extLst>
          </p:cNvPr>
          <p:cNvSpPr txBox="1"/>
          <p:nvPr/>
        </p:nvSpPr>
        <p:spPr>
          <a:xfrm>
            <a:off x="917113" y="2931152"/>
            <a:ext cx="894969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200" dirty="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QUALITY</a:t>
            </a:r>
            <a:r>
              <a:rPr lang="pl-PL" sz="3200" dirty="0">
                <a:solidFill>
                  <a:srgbClr val="21968F"/>
                </a:solidFill>
                <a:latin typeface="Calibri"/>
                <a:ea typeface="Calibri"/>
                <a:cs typeface="Poppins"/>
              </a:rPr>
              <a:t> OF (</a:t>
            </a:r>
            <a:r>
              <a:rPr lang="pl-PL" sz="3200" dirty="0" err="1">
                <a:solidFill>
                  <a:srgbClr val="21968F"/>
                </a:solidFill>
                <a:latin typeface="Calibri"/>
                <a:ea typeface="Calibri"/>
                <a:cs typeface="Poppins"/>
              </a:rPr>
              <a:t>VOCATIONAL</a:t>
            </a:r>
            <a:r>
              <a:rPr lang="pl-PL" sz="3200" dirty="0">
                <a:solidFill>
                  <a:srgbClr val="21968F"/>
                </a:solidFill>
                <a:latin typeface="Calibri"/>
                <a:ea typeface="Calibri"/>
                <a:cs typeface="Poppins"/>
              </a:rPr>
              <a:t>) </a:t>
            </a:r>
            <a:r>
              <a:rPr lang="pl-PL" sz="3200" dirty="0" err="1">
                <a:solidFill>
                  <a:srgbClr val="21968F"/>
                </a:solidFill>
                <a:latin typeface="Calibri"/>
                <a:ea typeface="Calibri"/>
                <a:cs typeface="Poppins"/>
              </a:rPr>
              <a:t>EDUCATION</a:t>
            </a:r>
            <a:endParaRPr lang="pl-PL" sz="3200" dirty="0">
              <a:solidFill>
                <a:srgbClr val="21968F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67812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E9AA4A4-CF70-D24C-A7C0-242806064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1654" y="4293202"/>
            <a:ext cx="2983566" cy="2905125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039E7D01-0183-2AF7-9967-717F864866F6}"/>
              </a:ext>
            </a:extLst>
          </p:cNvPr>
          <p:cNvGrpSpPr/>
          <p:nvPr/>
        </p:nvGrpSpPr>
        <p:grpSpPr>
          <a:xfrm>
            <a:off x="4365054" y="1170162"/>
            <a:ext cx="3831772" cy="2873829"/>
            <a:chOff x="0" y="2983895"/>
            <a:chExt cx="3831772" cy="2873829"/>
          </a:xfrm>
        </p:grpSpPr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E46B053F-032D-DF2D-DA9C-5B43E95D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983895"/>
              <a:ext cx="3831772" cy="2873829"/>
            </a:xfrm>
            <a:prstGeom prst="rect">
              <a:avLst/>
            </a:prstGeom>
          </p:spPr>
        </p:pic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C765B0E1-B2D1-B829-0310-D8EE2CFD6A3F}"/>
                </a:ext>
              </a:extLst>
            </p:cNvPr>
            <p:cNvSpPr txBox="1"/>
            <p:nvPr/>
          </p:nvSpPr>
          <p:spPr>
            <a:xfrm>
              <a:off x="119637" y="5642280"/>
              <a:ext cx="311331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-PL" sz="800" dirty="0"/>
                <a:t>Źródło: www.smartcaluae.com/main/index.php/quality</a:t>
              </a:r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0CAA2E2-073B-7950-E43C-E0AFB2CFB92B}"/>
              </a:ext>
            </a:extLst>
          </p:cNvPr>
          <p:cNvSpPr txBox="1"/>
          <p:nvPr/>
        </p:nvSpPr>
        <p:spPr>
          <a:xfrm>
            <a:off x="1207324" y="2145411"/>
            <a:ext cx="2329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+mn-lt"/>
              </a:rPr>
              <a:t>Accreditation of majors by industry organizations</a:t>
            </a:r>
            <a:endParaRPr lang="pl-PL" sz="2000" dirty="0"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DA65BEB-30DD-9EA6-638D-0AF3A2110320}"/>
              </a:ext>
            </a:extLst>
          </p:cNvPr>
          <p:cNvSpPr txBox="1"/>
          <p:nvPr/>
        </p:nvSpPr>
        <p:spPr>
          <a:xfrm>
            <a:off x="8010788" y="3783436"/>
            <a:ext cx="27791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+mn-lt"/>
              </a:rPr>
              <a:t>Management control - internal educational quality systems</a:t>
            </a:r>
            <a:endParaRPr lang="pl-PL" sz="2000" dirty="0">
              <a:latin typeface="+mn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5444DE-AFDD-CFF9-FE3E-B47E8CF79CAE}"/>
              </a:ext>
            </a:extLst>
          </p:cNvPr>
          <p:cNvSpPr txBox="1"/>
          <p:nvPr/>
        </p:nvSpPr>
        <p:spPr>
          <a:xfrm>
            <a:off x="6901562" y="662330"/>
            <a:ext cx="3146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 err="1">
                <a:solidFill>
                  <a:prstClr val="black"/>
                </a:solidFill>
                <a:latin typeface="+mn-lt"/>
              </a:rPr>
              <a:t>Centres</a:t>
            </a:r>
            <a:r>
              <a:rPr lang="pl-PL" sz="2000" dirty="0">
                <a:solidFill>
                  <a:prstClr val="black"/>
                </a:solidFill>
                <a:latin typeface="+mn-lt"/>
              </a:rPr>
              <a:t> of </a:t>
            </a:r>
            <a:r>
              <a:rPr lang="pl-PL" sz="2000" dirty="0" err="1">
                <a:solidFill>
                  <a:prstClr val="black"/>
                </a:solidFill>
                <a:latin typeface="+mn-lt"/>
              </a:rPr>
              <a:t>Vocational</a:t>
            </a:r>
            <a:r>
              <a:rPr lang="pl-PL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+mn-lt"/>
              </a:rPr>
              <a:t>Excellence</a:t>
            </a:r>
            <a:endParaRPr lang="pl-PL" sz="2000" dirty="0">
              <a:latin typeface="+mn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523417-20B8-3802-CAC1-ED7994E43396}"/>
              </a:ext>
            </a:extLst>
          </p:cNvPr>
          <p:cNvSpPr txBox="1"/>
          <p:nvPr/>
        </p:nvSpPr>
        <p:spPr>
          <a:xfrm>
            <a:off x="1543906" y="3828547"/>
            <a:ext cx="2329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 err="1">
                <a:solidFill>
                  <a:prstClr val="black"/>
                </a:solidFill>
                <a:latin typeface="+mn-lt"/>
              </a:rPr>
              <a:t>Cooperation</a:t>
            </a:r>
            <a:r>
              <a:rPr lang="pl-PL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+mn-lt"/>
              </a:rPr>
              <a:t>with</a:t>
            </a:r>
            <a:r>
              <a:rPr lang="pl-PL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+mn-lt"/>
              </a:rPr>
              <a:t>employers</a:t>
            </a:r>
            <a:endParaRPr lang="pl-PL" sz="2000" dirty="0">
              <a:latin typeface="+mn-lt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ED74AE9-3504-EB57-8EB0-142C0E20B2CA}"/>
              </a:ext>
            </a:extLst>
          </p:cNvPr>
          <p:cNvSpPr txBox="1"/>
          <p:nvPr/>
        </p:nvSpPr>
        <p:spPr>
          <a:xfrm>
            <a:off x="2846070" y="5111573"/>
            <a:ext cx="25943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+mn-lt"/>
              </a:rPr>
              <a:t>Cooperation with universities 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+mn-lt"/>
              </a:rPr>
              <a:t>- ACADEMIC CLASSES</a:t>
            </a:r>
            <a:endParaRPr lang="pl-PL" sz="2000" dirty="0">
              <a:latin typeface="+mn-lt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DB4C258-0225-F01B-D24A-B6D7F8D2D768}"/>
              </a:ext>
            </a:extLst>
          </p:cNvPr>
          <p:cNvSpPr txBox="1"/>
          <p:nvPr/>
        </p:nvSpPr>
        <p:spPr>
          <a:xfrm>
            <a:off x="8568685" y="2141637"/>
            <a:ext cx="2329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+mn-lt"/>
              </a:rPr>
              <a:t>Response to labor market needs</a:t>
            </a:r>
            <a:endParaRPr lang="pl-PL" sz="2000" dirty="0">
              <a:latin typeface="+mn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E4D9A50-1AEE-3265-1E3F-D5F21F05E17A}"/>
              </a:ext>
            </a:extLst>
          </p:cNvPr>
          <p:cNvSpPr txBox="1"/>
          <p:nvPr/>
        </p:nvSpPr>
        <p:spPr>
          <a:xfrm>
            <a:off x="2530676" y="662330"/>
            <a:ext cx="3407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02122"/>
                </a:solidFill>
                <a:latin typeface="+mn-lt"/>
              </a:rPr>
              <a:t>Professional exams</a:t>
            </a:r>
          </a:p>
          <a:p>
            <a:pPr algn="ctr"/>
            <a:r>
              <a:rPr lang="en-US" sz="2000" b="1" dirty="0">
                <a:solidFill>
                  <a:srgbClr val="202122"/>
                </a:solidFill>
                <a:latin typeface="+mn-lt"/>
              </a:rPr>
              <a:t>50% theoretical</a:t>
            </a:r>
          </a:p>
          <a:p>
            <a:pPr algn="ctr"/>
            <a:r>
              <a:rPr lang="en-US" sz="2000" b="1" dirty="0">
                <a:solidFill>
                  <a:srgbClr val="202122"/>
                </a:solidFill>
                <a:latin typeface="+mn-lt"/>
              </a:rPr>
              <a:t>75% practical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544180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8B75-A0C8-DD10-B5B1-E46576B56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3E0C79F-ED9E-DCB0-FE23-913EE426E41F}"/>
              </a:ext>
            </a:extLst>
          </p:cNvPr>
          <p:cNvSpPr txBox="1"/>
          <p:nvPr/>
        </p:nvSpPr>
        <p:spPr>
          <a:xfrm>
            <a:off x="1006013" y="2956552"/>
            <a:ext cx="894969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6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EDUCATION</a:t>
            </a:r>
            <a:r>
              <a:rPr lang="pl-PL" sz="36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SYSTEM FOR </a:t>
            </a:r>
            <a:r>
              <a:rPr lang="pl-PL" sz="36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ADULTS</a:t>
            </a:r>
            <a:r>
              <a:rPr lang="pl-PL" sz="36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</a:t>
            </a:r>
            <a:endParaRPr lang="pl-PL" sz="3600" b="1" dirty="0">
              <a:solidFill>
                <a:srgbClr val="21968F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62664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52185" y="407932"/>
            <a:ext cx="9353862" cy="750308"/>
          </a:xfrm>
        </p:spPr>
        <p:txBody>
          <a:bodyPr lIns="91440" tIns="45720" rIns="91440" bIns="45720" anchor="t"/>
          <a:lstStyle/>
          <a:p>
            <a:pPr marL="456565" indent="-456565" algn="ctr">
              <a:buNone/>
            </a:pPr>
            <a:r>
              <a:rPr lang="pl-PL" sz="3600" dirty="0">
                <a:solidFill>
                  <a:srgbClr val="21968F"/>
                </a:solidFill>
              </a:rPr>
              <a:t>General  </a:t>
            </a:r>
            <a:r>
              <a:rPr lang="pl-PL" sz="3600" dirty="0" err="1">
                <a:solidFill>
                  <a:srgbClr val="21968F"/>
                </a:solidFill>
              </a:rPr>
              <a:t>Education</a:t>
            </a:r>
            <a:endParaRPr lang="pl-PL" sz="36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0826" y="1659332"/>
            <a:ext cx="2457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Who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apply</a:t>
            </a:r>
            <a:r>
              <a:rPr lang="pl-PL" sz="2000" dirty="0"/>
              <a:t>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70856" y="2300930"/>
            <a:ext cx="2457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People </a:t>
            </a:r>
            <a:r>
              <a:rPr lang="pl-PL" sz="2000" dirty="0" err="1"/>
              <a:t>aged</a:t>
            </a:r>
            <a:r>
              <a:rPr lang="pl-PL" sz="2000" dirty="0"/>
              <a:t> 18+ </a:t>
            </a:r>
            <a:r>
              <a:rPr lang="pl-PL" sz="2000" dirty="0" err="1"/>
              <a:t>who</a:t>
            </a:r>
            <a:r>
              <a:rPr lang="pl-PL" sz="2000" dirty="0"/>
              <a:t> </a:t>
            </a:r>
            <a:r>
              <a:rPr lang="pl-PL" sz="2000" b="1" dirty="0" err="1"/>
              <a:t>didn’t</a:t>
            </a:r>
            <a:r>
              <a:rPr lang="pl-PL" sz="2000" b="1" dirty="0"/>
              <a:t> </a:t>
            </a:r>
            <a:r>
              <a:rPr lang="pl-PL" sz="2000" b="1" dirty="0" err="1"/>
              <a:t>complete</a:t>
            </a:r>
            <a:r>
              <a:rPr lang="pl-PL" sz="2000" b="1" dirty="0"/>
              <a:t> </a:t>
            </a:r>
            <a:r>
              <a:rPr lang="pl-PL" sz="2000" dirty="0" err="1"/>
              <a:t>primary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secondary</a:t>
            </a:r>
            <a:r>
              <a:rPr lang="pl-PL" sz="2000" dirty="0"/>
              <a:t> </a:t>
            </a:r>
            <a:r>
              <a:rPr lang="pl-PL" sz="2000" dirty="0" err="1"/>
              <a:t>school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92448" y="148686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Where</a:t>
            </a:r>
            <a:r>
              <a:rPr lang="pl-PL" sz="2000" dirty="0"/>
              <a:t>?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92449" y="1925242"/>
            <a:ext cx="4157092" cy="25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err="1"/>
              <a:t>Adult</a:t>
            </a:r>
            <a:r>
              <a:rPr lang="pl-PL" sz="2000" b="1" dirty="0"/>
              <a:t> </a:t>
            </a:r>
            <a:r>
              <a:rPr lang="pl-PL" sz="2000" b="1" dirty="0" err="1"/>
              <a:t>Primary</a:t>
            </a:r>
            <a:r>
              <a:rPr lang="pl-PL" sz="2000" b="1" dirty="0"/>
              <a:t> </a:t>
            </a:r>
            <a:r>
              <a:rPr lang="pl-PL" sz="2000" b="1" dirty="0" err="1"/>
              <a:t>Schools</a:t>
            </a:r>
            <a:r>
              <a:rPr lang="pl-PL" sz="2000" b="1" dirty="0"/>
              <a:t> </a:t>
            </a:r>
            <a:r>
              <a:rPr lang="pl-PL" sz="2000" dirty="0"/>
              <a:t>– for </a:t>
            </a:r>
            <a:r>
              <a:rPr lang="pl-PL" sz="2000" dirty="0" err="1"/>
              <a:t>those</a:t>
            </a:r>
            <a:r>
              <a:rPr lang="pl-PL" sz="2000" dirty="0"/>
              <a:t> </a:t>
            </a:r>
            <a:r>
              <a:rPr lang="pl-PL" sz="2000" dirty="0" err="1"/>
              <a:t>without</a:t>
            </a:r>
            <a:r>
              <a:rPr lang="pl-PL" sz="2000" dirty="0"/>
              <a:t> a </a:t>
            </a:r>
            <a:r>
              <a:rPr lang="pl-PL" sz="2000" b="1" dirty="0" err="1"/>
              <a:t>basic</a:t>
            </a:r>
            <a:r>
              <a:rPr lang="pl-PL" sz="2000" b="1" dirty="0"/>
              <a:t> </a:t>
            </a:r>
            <a:r>
              <a:rPr lang="pl-PL" sz="2000" b="1" dirty="0" err="1"/>
              <a:t>education</a:t>
            </a:r>
            <a:endParaRPr lang="pl-PL" sz="2000" b="1" dirty="0"/>
          </a:p>
          <a:p>
            <a:pPr marL="354013" indent="-35401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l-PL" sz="2000" b="1" dirty="0" err="1"/>
              <a:t>Adult</a:t>
            </a:r>
            <a:r>
              <a:rPr lang="pl-PL" sz="2000" b="1" dirty="0"/>
              <a:t> </a:t>
            </a:r>
            <a:r>
              <a:rPr lang="pl-PL" sz="2000" b="1" dirty="0" err="1"/>
              <a:t>Secondary</a:t>
            </a:r>
            <a:r>
              <a:rPr lang="pl-PL" sz="2000" b="1" dirty="0"/>
              <a:t> </a:t>
            </a:r>
            <a:r>
              <a:rPr lang="pl-PL" sz="2000" b="1" dirty="0" err="1"/>
              <a:t>Schools</a:t>
            </a:r>
            <a:r>
              <a:rPr lang="pl-PL" sz="2000" b="1" dirty="0"/>
              <a:t> </a:t>
            </a:r>
            <a:r>
              <a:rPr lang="pl-PL" sz="2000" dirty="0"/>
              <a:t>– </a:t>
            </a:r>
            <a:r>
              <a:rPr lang="pl-PL" sz="2000" dirty="0" err="1"/>
              <a:t>allows</a:t>
            </a:r>
            <a:r>
              <a:rPr lang="pl-PL" sz="2000" dirty="0"/>
              <a:t> to </a:t>
            </a:r>
            <a:r>
              <a:rPr lang="pl-PL" sz="2000" dirty="0" err="1"/>
              <a:t>get</a:t>
            </a:r>
            <a:r>
              <a:rPr lang="pl-PL" sz="2000" dirty="0"/>
              <a:t> a </a:t>
            </a:r>
            <a:r>
              <a:rPr lang="pl-PL" sz="2000" b="1" dirty="0"/>
              <a:t>high </a:t>
            </a:r>
            <a:r>
              <a:rPr lang="pl-PL" sz="2000" b="1" dirty="0" err="1"/>
              <a:t>school</a:t>
            </a:r>
            <a:r>
              <a:rPr lang="pl-PL" sz="2000" b="1" dirty="0"/>
              <a:t> </a:t>
            </a:r>
            <a:r>
              <a:rPr lang="pl-PL" sz="2000" b="1" dirty="0" err="1"/>
              <a:t>diploma</a:t>
            </a:r>
            <a:r>
              <a:rPr lang="pl-PL" sz="2000" b="1" dirty="0"/>
              <a:t> </a:t>
            </a:r>
            <a:r>
              <a:rPr lang="pl-PL" sz="2000" dirty="0"/>
              <a:t>and </a:t>
            </a:r>
            <a:r>
              <a:rPr lang="pl-PL" sz="2000" dirty="0" err="1"/>
              <a:t>preapare</a:t>
            </a:r>
            <a:r>
              <a:rPr lang="pl-PL" sz="2000" dirty="0"/>
              <a:t> for </a:t>
            </a:r>
            <a:r>
              <a:rPr lang="pl-PL" sz="2000" dirty="0" err="1"/>
              <a:t>the</a:t>
            </a:r>
            <a:r>
              <a:rPr lang="pl-PL" sz="2000" dirty="0"/>
              <a:t> </a:t>
            </a:r>
            <a:r>
              <a:rPr lang="pl-PL" sz="2000" b="1" dirty="0"/>
              <a:t>Matura </a:t>
            </a:r>
            <a:r>
              <a:rPr lang="pl-PL" sz="2000" b="1" dirty="0" err="1"/>
              <a:t>exam</a:t>
            </a:r>
            <a:endParaRPr lang="pl-PL" sz="2000" b="1" dirty="0"/>
          </a:p>
        </p:txBody>
      </p:sp>
      <p:pic>
        <p:nvPicPr>
          <p:cNvPr id="20482" name="Picture 2" descr="General Education - Cypress College"/>
          <p:cNvPicPr>
            <a:picLocks noChangeAspect="1" noChangeArrowheads="1"/>
          </p:cNvPicPr>
          <p:nvPr/>
        </p:nvPicPr>
        <p:blipFill>
          <a:blip r:embed="rId2" cstate="print"/>
          <a:srcRect t="30169" b="27657"/>
          <a:stretch>
            <a:fillRect/>
          </a:stretch>
        </p:blipFill>
        <p:spPr bwMode="auto">
          <a:xfrm>
            <a:off x="0" y="5175504"/>
            <a:ext cx="12192000" cy="168249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0" y="6488668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https://www.cypresscollege.edu/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683751" y="1540896"/>
            <a:ext cx="2522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Flexible</a:t>
            </a:r>
            <a:r>
              <a:rPr lang="pl-PL" sz="2000" dirty="0"/>
              <a:t> learning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321278" y="2059442"/>
            <a:ext cx="3499866" cy="158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Evening</a:t>
            </a:r>
            <a:r>
              <a:rPr lang="pl-PL" sz="2000" dirty="0"/>
              <a:t> &amp; weekend </a:t>
            </a:r>
            <a:r>
              <a:rPr lang="pl-PL" sz="2000" dirty="0" err="1"/>
              <a:t>classes</a:t>
            </a:r>
            <a:endParaRPr lang="pl-PL" sz="2000" dirty="0"/>
          </a:p>
          <a:p>
            <a:pPr marL="354013" indent="-35401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l-PL" sz="2000" dirty="0" err="1"/>
              <a:t>Distance</a:t>
            </a:r>
            <a:r>
              <a:rPr lang="pl-PL" sz="2000" dirty="0"/>
              <a:t> learning </a:t>
            </a:r>
            <a:r>
              <a:rPr lang="pl-PL" sz="2000" dirty="0" err="1"/>
              <a:t>options</a:t>
            </a:r>
            <a:r>
              <a:rPr lang="pl-PL" sz="2000" dirty="0"/>
              <a:t>    (e-learning)</a:t>
            </a: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9899" y="240202"/>
            <a:ext cx="6342363" cy="750308"/>
          </a:xfrm>
        </p:spPr>
        <p:txBody>
          <a:bodyPr lIns="91440" tIns="45720" rIns="91440" bIns="45720" anchor="t"/>
          <a:lstStyle/>
          <a:p>
            <a:pPr marL="456565" indent="-456565" algn="ctr">
              <a:buNone/>
            </a:pPr>
            <a:r>
              <a:rPr lang="pl-PL" sz="2800" dirty="0" err="1">
                <a:solidFill>
                  <a:srgbClr val="21968F"/>
                </a:solidFill>
              </a:rPr>
              <a:t>Vocational</a:t>
            </a:r>
            <a:r>
              <a:rPr lang="pl-PL" sz="2800" dirty="0">
                <a:solidFill>
                  <a:srgbClr val="21968F"/>
                </a:solidFill>
              </a:rPr>
              <a:t> </a:t>
            </a:r>
            <a:r>
              <a:rPr lang="pl-PL" sz="2800" dirty="0" err="1">
                <a:solidFill>
                  <a:srgbClr val="21968F"/>
                </a:solidFill>
              </a:rPr>
              <a:t>Education</a:t>
            </a:r>
            <a:r>
              <a:rPr lang="pl-PL" sz="2800" dirty="0">
                <a:solidFill>
                  <a:srgbClr val="21968F"/>
                </a:solidFill>
              </a:rPr>
              <a:t> &amp; Training</a:t>
            </a:r>
            <a:endParaRPr lang="pl-PL" sz="28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2512" y="13502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apply</a:t>
            </a:r>
            <a:r>
              <a:rPr lang="pl-PL" dirty="0"/>
              <a:t>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2512" y="1783092"/>
            <a:ext cx="2819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itchFamily="2" charset="2"/>
              <a:buChar char="ü"/>
            </a:pPr>
            <a:r>
              <a:rPr lang="pl-PL" dirty="0"/>
              <a:t>A</a:t>
            </a:r>
            <a:r>
              <a:rPr lang="en-US" dirty="0" err="1"/>
              <a:t>dults</a:t>
            </a:r>
            <a:r>
              <a:rPr lang="en-US" dirty="0"/>
              <a:t> who want to </a:t>
            </a:r>
            <a:r>
              <a:rPr lang="en-US" b="1" dirty="0"/>
              <a:t>learn a new profession</a:t>
            </a:r>
            <a:r>
              <a:rPr lang="en-US" dirty="0"/>
              <a:t> or upgrade their qualifications</a:t>
            </a:r>
            <a:endParaRPr lang="pl-PL" dirty="0"/>
          </a:p>
          <a:p>
            <a:pPr marL="268288" indent="-268288">
              <a:buFont typeface="Wingdings" pitchFamily="2" charset="2"/>
              <a:buChar char="ü"/>
            </a:pPr>
            <a:r>
              <a:rPr lang="en-US" dirty="0"/>
              <a:t>No age limit – open to </a:t>
            </a:r>
            <a:r>
              <a:rPr lang="en-US" b="1" dirty="0"/>
              <a:t>career changers, unemployed individuals, or working professionals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444240" y="1115568"/>
            <a:ext cx="249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Types</a:t>
            </a:r>
            <a:r>
              <a:rPr lang="pl-PL" dirty="0"/>
              <a:t> of </a:t>
            </a:r>
            <a:r>
              <a:rPr lang="pl-PL" dirty="0" err="1"/>
              <a:t>programs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304032" y="1511808"/>
            <a:ext cx="4572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itchFamily="2" charset="2"/>
              <a:buChar char="ü"/>
            </a:pPr>
            <a:r>
              <a:rPr lang="pl-PL" b="1" dirty="0" err="1"/>
              <a:t>Vocational</a:t>
            </a:r>
            <a:r>
              <a:rPr lang="pl-PL" b="1" dirty="0"/>
              <a:t> </a:t>
            </a:r>
            <a:r>
              <a:rPr lang="pl-PL" b="1" dirty="0" err="1"/>
              <a:t>Qualification</a:t>
            </a:r>
            <a:r>
              <a:rPr lang="pl-PL" b="1" dirty="0"/>
              <a:t> </a:t>
            </a:r>
            <a:r>
              <a:rPr lang="pl-PL" b="1" dirty="0" err="1"/>
              <a:t>Courses</a:t>
            </a:r>
            <a:r>
              <a:rPr lang="pl-PL" b="1" dirty="0"/>
              <a:t> </a:t>
            </a:r>
            <a:r>
              <a:rPr lang="pl-PL" dirty="0"/>
              <a:t>– </a:t>
            </a:r>
            <a:r>
              <a:rPr lang="pl-PL" dirty="0" err="1"/>
              <a:t>allows</a:t>
            </a:r>
            <a:r>
              <a:rPr lang="pl-PL" dirty="0"/>
              <a:t> </a:t>
            </a:r>
            <a:r>
              <a:rPr lang="pl-PL" dirty="0" err="1"/>
              <a:t>adults</a:t>
            </a:r>
            <a:r>
              <a:rPr lang="pl-PL" dirty="0"/>
              <a:t> to </a:t>
            </a:r>
            <a:r>
              <a:rPr lang="pl-PL" dirty="0" err="1"/>
              <a:t>gain</a:t>
            </a:r>
            <a:r>
              <a:rPr lang="pl-PL" dirty="0"/>
              <a:t> </a:t>
            </a:r>
            <a:r>
              <a:rPr lang="pl-PL" b="1" dirty="0" err="1"/>
              <a:t>certificates</a:t>
            </a:r>
            <a:r>
              <a:rPr lang="pl-PL" b="1" dirty="0"/>
              <a:t> </a:t>
            </a:r>
            <a:r>
              <a:rPr lang="pl-PL" b="1" dirty="0" err="1"/>
              <a:t>in</a:t>
            </a:r>
            <a:r>
              <a:rPr lang="pl-PL" b="1" dirty="0"/>
              <a:t> </a:t>
            </a:r>
            <a:r>
              <a:rPr lang="pl-PL" b="1" dirty="0" err="1"/>
              <a:t>specific</a:t>
            </a:r>
            <a:r>
              <a:rPr lang="pl-PL" b="1" dirty="0"/>
              <a:t> </a:t>
            </a:r>
            <a:r>
              <a:rPr lang="pl-PL" b="1" dirty="0" err="1"/>
              <a:t>job</a:t>
            </a:r>
            <a:r>
              <a:rPr lang="pl-PL" b="1" dirty="0"/>
              <a:t> </a:t>
            </a:r>
            <a:r>
              <a:rPr lang="pl-PL" b="1" dirty="0" err="1"/>
              <a:t>skills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., </a:t>
            </a:r>
            <a:r>
              <a:rPr lang="pl-PL" dirty="0" err="1"/>
              <a:t>electrician</a:t>
            </a:r>
            <a:r>
              <a:rPr lang="pl-PL" dirty="0"/>
              <a:t>, </a:t>
            </a:r>
            <a:r>
              <a:rPr lang="pl-PL" dirty="0" err="1"/>
              <a:t>chef</a:t>
            </a:r>
            <a:r>
              <a:rPr lang="pl-PL" dirty="0"/>
              <a:t>, IT </a:t>
            </a:r>
            <a:r>
              <a:rPr lang="pl-PL" dirty="0" err="1"/>
              <a:t>specialist</a:t>
            </a:r>
            <a:r>
              <a:rPr lang="pl-PL" dirty="0"/>
              <a:t>),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en-US" b="1" dirty="0"/>
              <a:t>Post-secondary Vocational Schools </a:t>
            </a:r>
            <a:r>
              <a:rPr lang="en-US" dirty="0"/>
              <a:t>– for those who finished high school but want a </a:t>
            </a:r>
            <a:r>
              <a:rPr lang="en-US" b="1" dirty="0"/>
              <a:t>technical or medical specialization</a:t>
            </a:r>
            <a:r>
              <a:rPr lang="en-US" dirty="0"/>
              <a:t> (e.g., paramedic, dental assistant)</a:t>
            </a:r>
            <a:r>
              <a:rPr lang="pl-PL" dirty="0"/>
              <a:t>,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ü"/>
            </a:pPr>
            <a:r>
              <a:rPr lang="pl-PL" b="1" dirty="0" err="1"/>
              <a:t>Centers</a:t>
            </a:r>
            <a:r>
              <a:rPr lang="pl-PL" b="1" dirty="0"/>
              <a:t> of </a:t>
            </a:r>
            <a:r>
              <a:rPr lang="pl-PL" b="1" dirty="0" err="1"/>
              <a:t>Vocational</a:t>
            </a:r>
            <a:r>
              <a:rPr lang="pl-PL" b="1" dirty="0"/>
              <a:t> </a:t>
            </a:r>
            <a:r>
              <a:rPr lang="pl-PL" b="1" dirty="0" err="1"/>
              <a:t>Excellence</a:t>
            </a:r>
            <a:r>
              <a:rPr lang="pl-PL" b="1" dirty="0"/>
              <a:t> (</a:t>
            </a:r>
            <a:r>
              <a:rPr lang="pl-PL" b="1" dirty="0" err="1"/>
              <a:t>CoVEs</a:t>
            </a:r>
            <a:r>
              <a:rPr lang="pl-PL" b="1" dirty="0"/>
              <a:t>) – </a:t>
            </a:r>
            <a:r>
              <a:rPr lang="pl-PL" dirty="0"/>
              <a:t>for </a:t>
            </a:r>
            <a:r>
              <a:rPr lang="pl-PL" dirty="0" err="1"/>
              <a:t>pupils</a:t>
            </a:r>
            <a:r>
              <a:rPr lang="pl-PL" dirty="0"/>
              <a:t>, </a:t>
            </a:r>
            <a:r>
              <a:rPr lang="pl-PL" dirty="0" err="1"/>
              <a:t>students</a:t>
            </a:r>
            <a:r>
              <a:rPr lang="pl-PL" dirty="0"/>
              <a:t>, </a:t>
            </a:r>
            <a:r>
              <a:rPr lang="pl-PL" dirty="0" err="1"/>
              <a:t>adults</a:t>
            </a:r>
            <a:r>
              <a:rPr lang="pl-PL" dirty="0"/>
              <a:t>, </a:t>
            </a:r>
            <a:r>
              <a:rPr lang="pl-PL" dirty="0" err="1"/>
              <a:t>teachers</a:t>
            </a:r>
            <a:r>
              <a:rPr lang="pl-PL" dirty="0"/>
              <a:t> to </a:t>
            </a:r>
            <a:r>
              <a:rPr lang="pl-PL" dirty="0" err="1"/>
              <a:t>gain</a:t>
            </a:r>
            <a:r>
              <a:rPr lang="pl-PL" dirty="0"/>
              <a:t> </a:t>
            </a:r>
            <a:r>
              <a:rPr lang="pl-PL" dirty="0" err="1"/>
              <a:t>certificates</a:t>
            </a:r>
            <a:r>
              <a:rPr lang="pl-PL" dirty="0"/>
              <a:t> (</a:t>
            </a:r>
            <a:r>
              <a:rPr lang="pl-PL" dirty="0" err="1"/>
              <a:t>microcredentianls</a:t>
            </a:r>
            <a:r>
              <a:rPr lang="pl-PL" dirty="0"/>
              <a:t>)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job</a:t>
            </a:r>
            <a:r>
              <a:rPr lang="pl-PL" dirty="0"/>
              <a:t> </a:t>
            </a:r>
            <a:r>
              <a:rPr lang="pl-PL" dirty="0" err="1"/>
              <a:t>skills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912352" y="12923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Benefits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552688" y="1822704"/>
            <a:ext cx="31150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err="1"/>
              <a:t>Fast-track</a:t>
            </a:r>
            <a:r>
              <a:rPr lang="pl-PL" dirty="0"/>
              <a:t> </a:t>
            </a:r>
            <a:r>
              <a:rPr lang="pl-PL" dirty="0" err="1"/>
              <a:t>career</a:t>
            </a:r>
            <a:r>
              <a:rPr lang="pl-PL" dirty="0"/>
              <a:t> </a:t>
            </a:r>
            <a:r>
              <a:rPr lang="pl-PL" dirty="0" err="1"/>
              <a:t>changes</a:t>
            </a:r>
            <a:r>
              <a:rPr lang="pl-PL" dirty="0"/>
              <a:t> 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 err="1"/>
              <a:t>Recognized</a:t>
            </a:r>
            <a:r>
              <a:rPr lang="pl-PL" dirty="0"/>
              <a:t> </a:t>
            </a:r>
            <a:r>
              <a:rPr lang="pl-PL" b="1" dirty="0" err="1"/>
              <a:t>certifications</a:t>
            </a:r>
            <a:r>
              <a:rPr lang="pl-PL" b="1" dirty="0"/>
              <a:t> &amp; </a:t>
            </a:r>
            <a:r>
              <a:rPr lang="pl-PL" b="1" dirty="0" err="1"/>
              <a:t>diplomas</a:t>
            </a:r>
            <a:r>
              <a:rPr lang="pl-PL" b="1" dirty="0"/>
              <a:t> </a:t>
            </a:r>
            <a:r>
              <a:rPr lang="pl-PL" dirty="0" err="1"/>
              <a:t>improve</a:t>
            </a:r>
            <a:r>
              <a:rPr lang="pl-PL" dirty="0"/>
              <a:t> </a:t>
            </a:r>
            <a:r>
              <a:rPr lang="pl-PL" dirty="0" err="1"/>
              <a:t>job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endParaRPr lang="pl-PL" dirty="0"/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dirty="0"/>
              <a:t>Many </a:t>
            </a:r>
            <a:r>
              <a:rPr lang="pl-PL" dirty="0" err="1"/>
              <a:t>programs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b="1" dirty="0" err="1"/>
              <a:t>free</a:t>
            </a:r>
            <a:r>
              <a:rPr lang="pl-PL" b="1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co-financed</a:t>
            </a:r>
            <a:r>
              <a:rPr lang="pl-PL" dirty="0"/>
              <a:t> by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government</a:t>
            </a:r>
            <a:r>
              <a:rPr lang="pl-PL" dirty="0"/>
              <a:t> &amp; EU</a:t>
            </a:r>
          </a:p>
        </p:txBody>
      </p:sp>
      <p:pic>
        <p:nvPicPr>
          <p:cNvPr id="13" name="Picture 2" descr="Funding for Training in Dorset - SSW - Qualifications - Locomotivation"/>
          <p:cNvPicPr>
            <a:picLocks noChangeAspect="1" noChangeArrowheads="1"/>
          </p:cNvPicPr>
          <p:nvPr/>
        </p:nvPicPr>
        <p:blipFill>
          <a:blip r:embed="rId2" cstate="print"/>
          <a:srcRect t="39810" b="12656"/>
          <a:stretch>
            <a:fillRect/>
          </a:stretch>
        </p:blipFill>
        <p:spPr bwMode="auto">
          <a:xfrm>
            <a:off x="0" y="5147491"/>
            <a:ext cx="12192000" cy="1706546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10312808" y="5143808"/>
            <a:ext cx="19912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https://www.locomotivation.co.uk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108E092-B2F9-6984-E322-222A4D6AEB04}"/>
              </a:ext>
            </a:extLst>
          </p:cNvPr>
          <p:cNvSpPr txBox="1"/>
          <p:nvPr/>
        </p:nvSpPr>
        <p:spPr>
          <a:xfrm>
            <a:off x="9142800" y="237935"/>
            <a:ext cx="232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FF0000"/>
                </a:solidFill>
                <a:latin typeface="+mn-lt"/>
              </a:rPr>
              <a:t>Level 5 ????</a:t>
            </a: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416926" y="3671136"/>
            <a:ext cx="8922146" cy="1117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pl-PL" sz="2000" dirty="0">
                <a:latin typeface="+mn-lt"/>
                <a:cs typeface="Poppins" pitchFamily="2" charset="-18"/>
              </a:rPr>
              <a:t>Katarzyna Olszewska, </a:t>
            </a:r>
            <a:r>
              <a:rPr lang="pl-PL" sz="2000" dirty="0" err="1">
                <a:latin typeface="+mn-lt"/>
                <a:cs typeface="Poppins" pitchFamily="2" charset="-18"/>
              </a:rPr>
              <a:t>PhD</a:t>
            </a:r>
            <a:endParaRPr lang="pl-PL" sz="2000" dirty="0">
              <a:latin typeface="+mn-lt"/>
              <a:cs typeface="Poppins" pitchFamily="2" charset="-18"/>
            </a:endParaRPr>
          </a:p>
          <a:p>
            <a:r>
              <a:rPr lang="pl-PL" dirty="0">
                <a:latin typeface="+mn-lt"/>
                <a:cs typeface="Poppins"/>
              </a:rPr>
              <a:t>University of Applied </a:t>
            </a:r>
            <a:r>
              <a:rPr lang="pl-PL" dirty="0" err="1">
                <a:latin typeface="+mn-lt"/>
                <a:cs typeface="Poppins"/>
              </a:rPr>
              <a:t>Sciences</a:t>
            </a:r>
            <a:r>
              <a:rPr lang="pl-PL" dirty="0">
                <a:latin typeface="+mn-lt"/>
                <a:cs typeface="Poppins"/>
              </a:rPr>
              <a:t> in Elbląg, POLAND</a:t>
            </a:r>
            <a:endParaRPr lang="pl-PL" dirty="0">
              <a:latin typeface="+mn-lt"/>
              <a:ea typeface="Calibri"/>
              <a:cs typeface="Poppins" pitchFamily="2" charset="-18"/>
            </a:endParaRPr>
          </a:p>
          <a:p>
            <a:r>
              <a:rPr lang="pl-PL" dirty="0">
                <a:latin typeface="+mn-lt"/>
                <a:cs typeface="Poppins" pitchFamily="2" charset="-18"/>
              </a:rPr>
              <a:t>VET </a:t>
            </a:r>
            <a:r>
              <a:rPr lang="pl-PL" dirty="0" err="1">
                <a:latin typeface="+mn-lt"/>
                <a:cs typeface="Poppins" pitchFamily="2" charset="-18"/>
              </a:rPr>
              <a:t>Expert</a:t>
            </a:r>
            <a:r>
              <a:rPr lang="pl-PL" dirty="0">
                <a:latin typeface="+mn-lt"/>
                <a:cs typeface="Poppins" pitchFamily="2" charset="-18"/>
              </a:rPr>
              <a:t>, </a:t>
            </a:r>
            <a:r>
              <a:rPr lang="pl-PL" dirty="0" err="1">
                <a:latin typeface="+mn-lt"/>
                <a:cs typeface="Poppins" pitchFamily="2" charset="-18"/>
              </a:rPr>
              <a:t>National</a:t>
            </a:r>
            <a:r>
              <a:rPr lang="pl-PL" dirty="0">
                <a:latin typeface="+mn-lt"/>
                <a:cs typeface="Poppins" pitchFamily="2" charset="-18"/>
              </a:rPr>
              <a:t> VET Team, </a:t>
            </a:r>
            <a:r>
              <a:rPr lang="en-US" dirty="0"/>
              <a:t>Foundation for the Development of the Education System</a:t>
            </a:r>
          </a:p>
          <a:p>
            <a:endParaRPr lang="pl-PL" sz="2000" dirty="0">
              <a:latin typeface="+mn-lt"/>
              <a:cs typeface="Poppins" pitchFamily="2" charset="-18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37626" y="5594427"/>
            <a:ext cx="8922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/>
              <a:t>CHAIN5</a:t>
            </a:r>
          </a:p>
          <a:p>
            <a:pPr algn="ctr"/>
            <a:r>
              <a:rPr lang="pl-PL" sz="1600" dirty="0"/>
              <a:t>The </a:t>
            </a:r>
            <a:r>
              <a:rPr lang="pl-PL" sz="1600" dirty="0" err="1"/>
              <a:t>Annual</a:t>
            </a:r>
            <a:r>
              <a:rPr lang="pl-PL" sz="1600" dirty="0"/>
              <a:t> Conference 2025</a:t>
            </a:r>
          </a:p>
          <a:p>
            <a:pPr algn="ctr"/>
            <a:r>
              <a:rPr lang="pl-PL" sz="1600" i="1" dirty="0" err="1"/>
              <a:t>Maia</a:t>
            </a:r>
            <a:r>
              <a:rPr lang="pl-PL" sz="1600" i="1" dirty="0"/>
              <a:t>, Portugal 12.11.-14.11.2025 r.</a:t>
            </a:r>
            <a:endParaRPr lang="pl-PL" sz="1600" dirty="0"/>
          </a:p>
          <a:p>
            <a:pPr algn="ctr"/>
            <a:endParaRPr lang="pl-PL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8C6A5BB-EA13-9F2C-40B7-A1970E337992}"/>
              </a:ext>
            </a:extLst>
          </p:cNvPr>
          <p:cNvSpPr txBox="1"/>
          <p:nvPr/>
        </p:nvSpPr>
        <p:spPr>
          <a:xfrm>
            <a:off x="1397000" y="1911158"/>
            <a:ext cx="9397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From Level 4 to Level 5 to level 6 </a:t>
            </a:r>
            <a:endParaRPr lang="pl-PL" sz="2800" dirty="0">
              <a:latin typeface="+mn-lt"/>
            </a:endParaRPr>
          </a:p>
          <a:p>
            <a:pPr algn="ctr"/>
            <a:r>
              <a:rPr lang="en-US" sz="2800" dirty="0">
                <a:latin typeface="+mn-lt"/>
              </a:rPr>
              <a:t>– Does It Work in Poland</a:t>
            </a:r>
            <a:r>
              <a:rPr lang="pl-PL" sz="2800" dirty="0">
                <a:latin typeface="+mn-lt"/>
              </a:rPr>
              <a:t>?</a:t>
            </a:r>
            <a:r>
              <a:rPr lang="en-US" sz="2800" dirty="0">
                <a:latin typeface="+mn-lt"/>
              </a:rPr>
              <a:t>  Europe</a:t>
            </a:r>
            <a:r>
              <a:rPr lang="pl-PL" sz="2800" dirty="0">
                <a:latin typeface="+mn-lt"/>
              </a:rPr>
              <a:t>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0229226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324392" y="449456"/>
            <a:ext cx="7552706" cy="15494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>
                <a:solidFill>
                  <a:srgbClr val="21968F"/>
                </a:solidFill>
              </a:rPr>
              <a:t>POLISH QUALIFICATIONS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  <a:p>
            <a:r>
              <a:rPr lang="pl-PL" sz="3200" dirty="0">
                <a:solidFill>
                  <a:srgbClr val="21968F"/>
                </a:solidFill>
              </a:rPr>
              <a:t>FRAMEWORK (PQF)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pic>
        <p:nvPicPr>
          <p:cNvPr id="3" name="Picture 2" descr="Duży znak zapytania ilustracji. Ilustracja złożonej z duży - 32590456">
            <a:extLst>
              <a:ext uri="{FF2B5EF4-FFF2-40B4-BE49-F238E27FC236}">
                <a16:creationId xmlns:a16="http://schemas.microsoft.com/office/drawing/2014/main" id="{3474BD49-B183-6449-AD6E-7EF8B350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79" y="1995164"/>
            <a:ext cx="5363479" cy="309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71C0869A-B23E-65AE-1641-B4A809DA4BDD}"/>
              </a:ext>
            </a:extLst>
          </p:cNvPr>
          <p:cNvSpPr txBox="1">
            <a:spLocks/>
          </p:cNvSpPr>
          <p:nvPr/>
        </p:nvSpPr>
        <p:spPr>
          <a:xfrm>
            <a:off x="3253557" y="4991448"/>
            <a:ext cx="5680921" cy="15494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3200" dirty="0">
                <a:solidFill>
                  <a:srgbClr val="21968F"/>
                </a:solidFill>
              </a:rPr>
              <a:t>EUROPEAN QUALIFICATIONS FRAMEWORK (EQF)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823022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6902" y="359342"/>
            <a:ext cx="2340487" cy="489344"/>
          </a:xfrm>
        </p:spPr>
        <p:txBody>
          <a:bodyPr lIns="91440" tIns="45720" rIns="91440" bIns="45720" anchor="t"/>
          <a:lstStyle/>
          <a:p>
            <a:pPr algn="ctr"/>
            <a:r>
              <a:rPr lang="pl-PL" sz="3600" b="1" dirty="0">
                <a:solidFill>
                  <a:srgbClr val="21968F"/>
                </a:solidFill>
              </a:rPr>
              <a:t>PQF = EQF</a:t>
            </a:r>
            <a:endParaRPr lang="pl-PL" sz="3600" b="1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24243" y="1327569"/>
            <a:ext cx="2638082" cy="1409678"/>
          </a:xfrm>
        </p:spPr>
        <p:txBody>
          <a:bodyPr lIns="91440" tIns="45720" rIns="91440" bIns="45720" anchor="t"/>
          <a:lstStyle/>
          <a:p>
            <a:pPr marL="83820" indent="0">
              <a:buNone/>
            </a:pPr>
            <a:r>
              <a:rPr lang="pl-PL" sz="2000" dirty="0">
                <a:solidFill>
                  <a:srgbClr val="000000"/>
                </a:solidFill>
              </a:rPr>
              <a:t>The EQF </a:t>
            </a:r>
            <a:r>
              <a:rPr lang="pl-PL" sz="2000" dirty="0" err="1">
                <a:solidFill>
                  <a:srgbClr val="000000"/>
                </a:solidFill>
              </a:rPr>
              <a:t>is</a:t>
            </a:r>
            <a:r>
              <a:rPr lang="pl-PL" sz="2000" dirty="0">
                <a:solidFill>
                  <a:srgbClr val="000000"/>
                </a:solidFill>
              </a:rPr>
              <a:t> a </a:t>
            </a:r>
            <a:r>
              <a:rPr lang="pl-PL" sz="2000" dirty="0" err="1">
                <a:solidFill>
                  <a:srgbClr val="000000"/>
                </a:solidFill>
              </a:rPr>
              <a:t>framework</a:t>
            </a:r>
            <a:r>
              <a:rPr lang="pl-PL" sz="2000" dirty="0">
                <a:solidFill>
                  <a:srgbClr val="000000"/>
                </a:solidFill>
              </a:rPr>
              <a:t> to </a:t>
            </a:r>
            <a:r>
              <a:rPr lang="pl-PL" sz="2000" dirty="0" err="1">
                <a:solidFill>
                  <a:srgbClr val="000000"/>
                </a:solidFill>
              </a:rPr>
              <a:t>which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b="1" dirty="0">
                <a:solidFill>
                  <a:srgbClr val="000000"/>
                </a:solidFill>
              </a:rPr>
              <a:t>national </a:t>
            </a:r>
            <a:r>
              <a:rPr lang="pl-PL" sz="2000" b="1" dirty="0" err="1">
                <a:solidFill>
                  <a:srgbClr val="000000"/>
                </a:solidFill>
              </a:rPr>
              <a:t>qualification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b="1" dirty="0" err="1">
                <a:solidFill>
                  <a:srgbClr val="000000"/>
                </a:solidFill>
              </a:rPr>
              <a:t>levels</a:t>
            </a:r>
            <a:r>
              <a:rPr lang="pl-PL" sz="2000" b="1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relate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144E7242-B9F9-ED7F-F2D3-40DFDAFB8C4F}"/>
              </a:ext>
            </a:extLst>
          </p:cNvPr>
          <p:cNvGrpSpPr/>
          <p:nvPr/>
        </p:nvGrpSpPr>
        <p:grpSpPr>
          <a:xfrm>
            <a:off x="218979" y="1567151"/>
            <a:ext cx="8473235" cy="4686300"/>
            <a:chOff x="2625295" y="724941"/>
            <a:chExt cx="8473235" cy="4686300"/>
          </a:xfrm>
        </p:grpSpPr>
        <p:sp>
          <p:nvSpPr>
            <p:cNvPr id="36868" name="AutoShape 4"/>
            <p:cNvSpPr>
              <a:spLocks noChangeArrowheads="1"/>
            </p:cNvSpPr>
            <p:nvPr/>
          </p:nvSpPr>
          <p:spPr bwMode="auto">
            <a:xfrm>
              <a:off x="5891091" y="724941"/>
              <a:ext cx="5207439" cy="4686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871" name="AutoShape 7"/>
            <p:cNvSpPr>
              <a:spLocks noChangeArrowheads="1"/>
            </p:cNvSpPr>
            <p:nvPr/>
          </p:nvSpPr>
          <p:spPr bwMode="auto">
            <a:xfrm>
              <a:off x="2625295" y="724941"/>
              <a:ext cx="2638082" cy="45847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6872" name="Group 8"/>
            <p:cNvGrpSpPr>
              <a:grpSpLocks/>
            </p:cNvGrpSpPr>
            <p:nvPr/>
          </p:nvGrpSpPr>
          <p:grpSpPr bwMode="auto">
            <a:xfrm>
              <a:off x="6096000" y="1238548"/>
              <a:ext cx="4739640" cy="3928556"/>
              <a:chOff x="1494" y="4116"/>
              <a:chExt cx="3985" cy="5203"/>
            </a:xfrm>
          </p:grpSpPr>
          <p:grpSp>
            <p:nvGrpSpPr>
              <p:cNvPr id="36873" name="Group 9"/>
              <p:cNvGrpSpPr>
                <a:grpSpLocks/>
              </p:cNvGrpSpPr>
              <p:nvPr/>
            </p:nvGrpSpPr>
            <p:grpSpPr bwMode="auto">
              <a:xfrm>
                <a:off x="1494" y="4116"/>
                <a:ext cx="3849" cy="448"/>
                <a:chOff x="2731" y="4634"/>
                <a:chExt cx="3849" cy="448"/>
              </a:xfrm>
            </p:grpSpPr>
            <p:sp>
              <p:nvSpPr>
                <p:cNvPr id="36874" name="AutoShape 10"/>
                <p:cNvSpPr>
                  <a:spLocks noChangeArrowheads="1"/>
                </p:cNvSpPr>
                <p:nvPr/>
              </p:nvSpPr>
              <p:spPr bwMode="auto">
                <a:xfrm>
                  <a:off x="2731" y="4634"/>
                  <a:ext cx="384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Doctoral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degree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pl-PL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75" name="AutoShape 11"/>
                <p:cNvSpPr>
                  <a:spLocks noChangeArrowheads="1"/>
                </p:cNvSpPr>
                <p:nvPr/>
              </p:nvSpPr>
              <p:spPr bwMode="auto">
                <a:xfrm>
                  <a:off x="2731" y="4634"/>
                  <a:ext cx="158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DE1CF"/>
                    </a:gs>
                    <a:gs pos="50000">
                      <a:srgbClr val="5DCEAF"/>
                    </a:gs>
                    <a:gs pos="100000">
                      <a:srgbClr val="9DE1CF"/>
                    </a:gs>
                  </a:gsLst>
                  <a:lin ang="5400000" scaled="1"/>
                </a:gradFill>
                <a:ln w="12700">
                  <a:solidFill>
                    <a:srgbClr val="5DCEA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2725C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8 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76" name="Group 12"/>
              <p:cNvGrpSpPr>
                <a:grpSpLocks/>
              </p:cNvGrpSpPr>
              <p:nvPr/>
            </p:nvGrpSpPr>
            <p:grpSpPr bwMode="auto">
              <a:xfrm>
                <a:off x="1494" y="4716"/>
                <a:ext cx="3849" cy="448"/>
                <a:chOff x="2731" y="5164"/>
                <a:chExt cx="3849" cy="448"/>
              </a:xfrm>
            </p:grpSpPr>
            <p:sp>
              <p:nvSpPr>
                <p:cNvPr id="36877" name="AutoShape 13"/>
                <p:cNvSpPr>
                  <a:spLocks noChangeArrowheads="1"/>
                </p:cNvSpPr>
                <p:nvPr/>
              </p:nvSpPr>
              <p:spPr bwMode="auto">
                <a:xfrm>
                  <a:off x="2731" y="5164"/>
                  <a:ext cx="384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Master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degree</a:t>
                  </a:r>
                  <a:endParaRPr kumimoji="0" lang="pl-PL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78" name="AutoShape 14"/>
                <p:cNvSpPr>
                  <a:spLocks noChangeArrowheads="1"/>
                </p:cNvSpPr>
                <p:nvPr/>
              </p:nvSpPr>
              <p:spPr bwMode="auto">
                <a:xfrm>
                  <a:off x="2731" y="5164"/>
                  <a:ext cx="158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DE1CF"/>
                    </a:gs>
                    <a:gs pos="50000">
                      <a:srgbClr val="5DCEAF"/>
                    </a:gs>
                    <a:gs pos="100000">
                      <a:srgbClr val="9DE1CF"/>
                    </a:gs>
                  </a:gsLst>
                  <a:lin ang="5400000" scaled="1"/>
                </a:gradFill>
                <a:ln w="12700">
                  <a:solidFill>
                    <a:srgbClr val="5DCEA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2725C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7 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79" name="Group 15"/>
              <p:cNvGrpSpPr>
                <a:grpSpLocks/>
              </p:cNvGrpSpPr>
              <p:nvPr/>
            </p:nvGrpSpPr>
            <p:grpSpPr bwMode="auto">
              <a:xfrm>
                <a:off x="1494" y="5304"/>
                <a:ext cx="3849" cy="448"/>
                <a:chOff x="1494" y="5304"/>
                <a:chExt cx="3849" cy="448"/>
              </a:xfrm>
            </p:grpSpPr>
            <p:sp>
              <p:nvSpPr>
                <p:cNvPr id="36880" name="AutoShape 16"/>
                <p:cNvSpPr>
                  <a:spLocks noChangeArrowheads="1"/>
                </p:cNvSpPr>
                <p:nvPr/>
              </p:nvSpPr>
              <p:spPr bwMode="auto">
                <a:xfrm>
                  <a:off x="1494" y="5304"/>
                  <a:ext cx="384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Bachelor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degree</a:t>
                  </a:r>
                  <a:endParaRPr kumimoji="0" lang="pl-PL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81" name="AutoShape 17"/>
                <p:cNvSpPr>
                  <a:spLocks noChangeArrowheads="1"/>
                </p:cNvSpPr>
                <p:nvPr/>
              </p:nvSpPr>
              <p:spPr bwMode="auto">
                <a:xfrm>
                  <a:off x="1494" y="5304"/>
                  <a:ext cx="158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DE1CF"/>
                    </a:gs>
                    <a:gs pos="50000">
                      <a:srgbClr val="5DCEAF"/>
                    </a:gs>
                    <a:gs pos="100000">
                      <a:srgbClr val="9DE1CF"/>
                    </a:gs>
                  </a:gsLst>
                  <a:lin ang="5400000" scaled="1"/>
                </a:gradFill>
                <a:ln w="12700">
                  <a:solidFill>
                    <a:srgbClr val="5DCEA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2725C"/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6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82" name="Group 18"/>
              <p:cNvGrpSpPr>
                <a:grpSpLocks/>
              </p:cNvGrpSpPr>
              <p:nvPr/>
            </p:nvGrpSpPr>
            <p:grpSpPr bwMode="auto">
              <a:xfrm>
                <a:off x="1494" y="5909"/>
                <a:ext cx="3849" cy="818"/>
                <a:chOff x="2731" y="6318"/>
                <a:chExt cx="3849" cy="818"/>
              </a:xfrm>
            </p:grpSpPr>
            <p:sp>
              <p:nvSpPr>
                <p:cNvPr id="36883" name="AutoShape 19"/>
                <p:cNvSpPr>
                  <a:spLocks noChangeArrowheads="1"/>
                </p:cNvSpPr>
                <p:nvPr/>
              </p:nvSpPr>
              <p:spPr bwMode="auto">
                <a:xfrm>
                  <a:off x="2731" y="6318"/>
                  <a:ext cx="3849" cy="81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                       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VET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diploma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/ Post-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secondary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certificate</a:t>
                  </a:r>
                  <a:endParaRPr kumimoji="0" lang="pl-PL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84" name="AutoShape 20"/>
                <p:cNvSpPr>
                  <a:spLocks noChangeArrowheads="1"/>
                </p:cNvSpPr>
                <p:nvPr/>
              </p:nvSpPr>
              <p:spPr bwMode="auto">
                <a:xfrm>
                  <a:off x="2731" y="6412"/>
                  <a:ext cx="1589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EEAFA"/>
                    </a:gs>
                  </a:gsLst>
                  <a:lin ang="5400000" scaled="1"/>
                </a:gradFill>
                <a:ln w="12700">
                  <a:solidFill>
                    <a:srgbClr val="9EE0F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0B759B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5 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85" name="Group 21"/>
              <p:cNvGrpSpPr>
                <a:grpSpLocks/>
              </p:cNvGrpSpPr>
              <p:nvPr/>
            </p:nvGrpSpPr>
            <p:grpSpPr bwMode="auto">
              <a:xfrm>
                <a:off x="1494" y="7621"/>
                <a:ext cx="3917" cy="448"/>
                <a:chOff x="2663" y="7893"/>
                <a:chExt cx="3917" cy="448"/>
              </a:xfrm>
            </p:grpSpPr>
            <p:sp>
              <p:nvSpPr>
                <p:cNvPr id="36886" name="AutoShape 22"/>
                <p:cNvSpPr>
                  <a:spLocks noChangeArrowheads="1"/>
                </p:cNvSpPr>
                <p:nvPr/>
              </p:nvSpPr>
              <p:spPr bwMode="auto">
                <a:xfrm>
                  <a:off x="3913" y="7893"/>
                  <a:ext cx="2667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VET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diploma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pl-PL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87" name="AutoShape 23"/>
                <p:cNvSpPr>
                  <a:spLocks noChangeArrowheads="1"/>
                </p:cNvSpPr>
                <p:nvPr/>
              </p:nvSpPr>
              <p:spPr bwMode="auto">
                <a:xfrm>
                  <a:off x="2663" y="7893"/>
                  <a:ext cx="1657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EEBDE"/>
                    </a:gs>
                  </a:gsLst>
                  <a:lin ang="5400000" scaled="1"/>
                </a:gradFill>
                <a:ln w="12700">
                  <a:solidFill>
                    <a:srgbClr val="9DE1C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2725C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 3 </a:t>
                  </a:r>
                  <a:endPara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88" name="Group 24"/>
              <p:cNvGrpSpPr>
                <a:grpSpLocks/>
              </p:cNvGrpSpPr>
              <p:nvPr/>
            </p:nvGrpSpPr>
            <p:grpSpPr bwMode="auto">
              <a:xfrm>
                <a:off x="1494" y="8246"/>
                <a:ext cx="3985" cy="448"/>
                <a:chOff x="2595" y="8550"/>
                <a:chExt cx="3985" cy="448"/>
              </a:xfrm>
            </p:grpSpPr>
            <p:sp>
              <p:nvSpPr>
                <p:cNvPr id="36889" name="AutoShape 25"/>
                <p:cNvSpPr>
                  <a:spLocks noChangeArrowheads="1"/>
                </p:cNvSpPr>
                <p:nvPr/>
              </p:nvSpPr>
              <p:spPr bwMode="auto">
                <a:xfrm>
                  <a:off x="2595" y="8550"/>
                  <a:ext cx="3985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Basic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education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0" name="AutoShape 26"/>
                <p:cNvSpPr>
                  <a:spLocks noChangeArrowheads="1"/>
                </p:cNvSpPr>
                <p:nvPr/>
              </p:nvSpPr>
              <p:spPr bwMode="auto">
                <a:xfrm>
                  <a:off x="2595" y="8550"/>
                  <a:ext cx="1725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C9F296"/>
                    </a:gs>
                    <a:gs pos="50000">
                      <a:srgbClr val="EDFADC"/>
                    </a:gs>
                    <a:gs pos="100000">
                      <a:srgbClr val="C9F296"/>
                    </a:gs>
                  </a:gsLst>
                  <a:lin ang="189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2 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91" name="Group 27"/>
              <p:cNvGrpSpPr>
                <a:grpSpLocks/>
              </p:cNvGrpSpPr>
              <p:nvPr/>
            </p:nvGrpSpPr>
            <p:grpSpPr bwMode="auto">
              <a:xfrm>
                <a:off x="1494" y="8871"/>
                <a:ext cx="3985" cy="448"/>
                <a:chOff x="2595" y="9102"/>
                <a:chExt cx="3985" cy="448"/>
              </a:xfrm>
            </p:grpSpPr>
            <p:sp>
              <p:nvSpPr>
                <p:cNvPr id="36892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5" y="9102"/>
                  <a:ext cx="3985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Basic </a:t>
                  </a:r>
                  <a:r>
                    <a:rPr kumimoji="0" lang="pl-PL" sz="140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education</a:t>
                  </a:r>
                  <a:r>
                    <a:rPr kumimoji="0" lang="pl-PL" sz="14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</a:t>
                  </a:r>
                  <a:endParaRPr kumimoji="0" lang="pl-PL" sz="1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3" name="AutoShape 29"/>
                <p:cNvSpPr>
                  <a:spLocks noChangeArrowheads="1"/>
                </p:cNvSpPr>
                <p:nvPr/>
              </p:nvSpPr>
              <p:spPr bwMode="auto">
                <a:xfrm>
                  <a:off x="2595" y="9102"/>
                  <a:ext cx="1725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1 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894" name="Group 30"/>
              <p:cNvGrpSpPr>
                <a:grpSpLocks/>
              </p:cNvGrpSpPr>
              <p:nvPr/>
            </p:nvGrpSpPr>
            <p:grpSpPr bwMode="auto">
              <a:xfrm>
                <a:off x="1494" y="6846"/>
                <a:ext cx="3917" cy="656"/>
                <a:chOff x="2663" y="7185"/>
                <a:chExt cx="3917" cy="656"/>
              </a:xfrm>
            </p:grpSpPr>
            <p:sp>
              <p:nvSpPr>
                <p:cNvPr id="36895" name="AutoShape 31"/>
                <p:cNvSpPr>
                  <a:spLocks noChangeArrowheads="1"/>
                </p:cNvSpPr>
                <p:nvPr/>
              </p:nvSpPr>
              <p:spPr bwMode="auto">
                <a:xfrm>
                  <a:off x="2663" y="7185"/>
                  <a:ext cx="3917" cy="656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BF6B9"/>
                    </a:gs>
                  </a:gsLst>
                  <a:lin ang="5400000" scaled="1"/>
                </a:gradFill>
                <a:ln w="12700">
                  <a:solidFill>
                    <a:srgbClr val="C9F29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558C1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                    </a:t>
                  </a:r>
                  <a:r>
                    <a:rPr kumimoji="0" lang="pl-PL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Matura/General, VET </a:t>
                  </a:r>
                  <a:r>
                    <a:rPr kumimoji="0" lang="pl-PL" sz="1400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diploma</a:t>
                  </a:r>
                  <a:endParaRPr kumimoji="0" lang="pl-PL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96" name="AutoShape 32"/>
                <p:cNvSpPr>
                  <a:spLocks noChangeArrowheads="1"/>
                </p:cNvSpPr>
                <p:nvPr/>
              </p:nvSpPr>
              <p:spPr bwMode="auto">
                <a:xfrm>
                  <a:off x="2663" y="7216"/>
                  <a:ext cx="1657" cy="448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9DE1CF"/>
                    </a:gs>
                    <a:gs pos="50000">
                      <a:srgbClr val="DEF5EE"/>
                    </a:gs>
                    <a:gs pos="100000">
                      <a:srgbClr val="9DE1CF"/>
                    </a:gs>
                  </a:gsLst>
                  <a:lin ang="18900000" scaled="1"/>
                </a:gradFill>
                <a:ln w="12700">
                  <a:solidFill>
                    <a:srgbClr val="9DE1C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2725C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b="0" i="0" u="none" strike="noStrike" cap="none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Level</a:t>
                  </a:r>
                  <a:r>
                    <a:rPr kumimoji="0" lang="pl-PL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 4 </a:t>
                  </a:r>
                  <a:endPara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6914" name="Group 50"/>
            <p:cNvGrpSpPr>
              <a:grpSpLocks/>
            </p:cNvGrpSpPr>
            <p:nvPr/>
          </p:nvGrpSpPr>
          <p:grpSpPr bwMode="auto">
            <a:xfrm>
              <a:off x="3203114" y="1248709"/>
              <a:ext cx="3006407" cy="3928556"/>
              <a:chOff x="5392" y="4116"/>
              <a:chExt cx="2809" cy="5203"/>
            </a:xfrm>
          </p:grpSpPr>
          <p:sp>
            <p:nvSpPr>
              <p:cNvPr id="36915" name="AutoShape 51"/>
              <p:cNvSpPr>
                <a:spLocks noChangeArrowheads="1"/>
              </p:cNvSpPr>
              <p:nvPr/>
            </p:nvSpPr>
            <p:spPr bwMode="auto">
              <a:xfrm>
                <a:off x="5474" y="4116"/>
                <a:ext cx="1182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DE1CF"/>
                  </a:gs>
                  <a:gs pos="50000">
                    <a:srgbClr val="5DCEAF"/>
                  </a:gs>
                  <a:gs pos="100000">
                    <a:srgbClr val="9DE1CF"/>
                  </a:gs>
                </a:gsLst>
                <a:lin ang="5400000" scaled="1"/>
              </a:gradFill>
              <a:ln w="12700">
                <a:solidFill>
                  <a:srgbClr val="5DCEA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2725C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</a:t>
                </a:r>
                <a:r>
                  <a:rPr kumimoji="0" lang="pl-PL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8</a:t>
                </a:r>
                <a:endParaRPr kumimoji="0" lang="pl-P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16" name="AutoShape 52"/>
              <p:cNvSpPr>
                <a:spLocks noChangeArrowheads="1"/>
              </p:cNvSpPr>
              <p:nvPr/>
            </p:nvSpPr>
            <p:spPr bwMode="auto">
              <a:xfrm>
                <a:off x="5474" y="4716"/>
                <a:ext cx="1182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DE1CF"/>
                  </a:gs>
                  <a:gs pos="50000">
                    <a:srgbClr val="5DCEAF"/>
                  </a:gs>
                  <a:gs pos="100000">
                    <a:srgbClr val="9DE1CF"/>
                  </a:gs>
                </a:gsLst>
                <a:lin ang="5400000" scaled="1"/>
              </a:gradFill>
              <a:ln w="12700">
                <a:solidFill>
                  <a:srgbClr val="5DCEA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2725C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7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17" name="AutoShape 53"/>
              <p:cNvSpPr>
                <a:spLocks noChangeArrowheads="1"/>
              </p:cNvSpPr>
              <p:nvPr/>
            </p:nvSpPr>
            <p:spPr bwMode="auto">
              <a:xfrm>
                <a:off x="5474" y="5304"/>
                <a:ext cx="1182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DE1CF"/>
                  </a:gs>
                  <a:gs pos="50000">
                    <a:srgbClr val="5DCEAF"/>
                  </a:gs>
                  <a:gs pos="100000">
                    <a:srgbClr val="9DE1CF"/>
                  </a:gs>
                </a:gsLst>
                <a:lin ang="5400000" scaled="1"/>
              </a:gradFill>
              <a:ln w="12700">
                <a:solidFill>
                  <a:srgbClr val="5DCEA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2725C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6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18" name="AutoShape 54"/>
              <p:cNvSpPr>
                <a:spLocks noChangeArrowheads="1"/>
              </p:cNvSpPr>
              <p:nvPr/>
            </p:nvSpPr>
            <p:spPr bwMode="auto">
              <a:xfrm>
                <a:off x="5392" y="6003"/>
                <a:ext cx="1264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EEAFA"/>
                  </a:gs>
                </a:gsLst>
                <a:lin ang="5400000" scaled="1"/>
              </a:gradFill>
              <a:ln w="12700">
                <a:solidFill>
                  <a:srgbClr val="9EE0F7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0B759B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5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19" name="AutoShape 55"/>
              <p:cNvSpPr>
                <a:spLocks noChangeArrowheads="1"/>
              </p:cNvSpPr>
              <p:nvPr/>
            </p:nvSpPr>
            <p:spPr bwMode="auto">
              <a:xfrm>
                <a:off x="5392" y="6877"/>
                <a:ext cx="1264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DE1CF"/>
                  </a:gs>
                  <a:gs pos="50000">
                    <a:srgbClr val="DEF5EE"/>
                  </a:gs>
                  <a:gs pos="100000">
                    <a:srgbClr val="9DE1CF"/>
                  </a:gs>
                </a:gsLst>
                <a:lin ang="18900000" scaled="1"/>
              </a:gradFill>
              <a:ln w="12700">
                <a:solidFill>
                  <a:srgbClr val="9DE1C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2725C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4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20" name="AutoShape 56"/>
              <p:cNvSpPr>
                <a:spLocks noChangeArrowheads="1"/>
              </p:cNvSpPr>
              <p:nvPr/>
            </p:nvSpPr>
            <p:spPr bwMode="auto">
              <a:xfrm>
                <a:off x="5392" y="7621"/>
                <a:ext cx="1264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EEBDE"/>
                  </a:gs>
                </a:gsLst>
                <a:lin ang="5400000" scaled="1"/>
              </a:gradFill>
              <a:ln w="12700">
                <a:solidFill>
                  <a:srgbClr val="9DE1C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2725C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3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21" name="AutoShape 57"/>
              <p:cNvSpPr>
                <a:spLocks noChangeArrowheads="1"/>
              </p:cNvSpPr>
              <p:nvPr/>
            </p:nvSpPr>
            <p:spPr bwMode="auto">
              <a:xfrm>
                <a:off x="5392" y="8246"/>
                <a:ext cx="1264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C9F296"/>
                  </a:gs>
                  <a:gs pos="50000">
                    <a:srgbClr val="EDFADC"/>
                  </a:gs>
                  <a:gs pos="100000">
                    <a:srgbClr val="C9F296"/>
                  </a:gs>
                </a:gsLst>
                <a:lin ang="18900000" scaled="1"/>
              </a:gradFill>
              <a:ln w="12700">
                <a:solidFill>
                  <a:srgbClr val="C9F29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58C1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2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22" name="AutoShape 58"/>
              <p:cNvSpPr>
                <a:spLocks noChangeArrowheads="1"/>
              </p:cNvSpPr>
              <p:nvPr/>
            </p:nvSpPr>
            <p:spPr bwMode="auto">
              <a:xfrm>
                <a:off x="5392" y="8871"/>
                <a:ext cx="1264" cy="4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BF6B9"/>
                  </a:gs>
                </a:gsLst>
                <a:lin ang="5400000" scaled="1"/>
              </a:gradFill>
              <a:ln w="12700">
                <a:solidFill>
                  <a:srgbClr val="C9F29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558C1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Level 1</a:t>
                </a:r>
                <a:endParaRPr kumimoji="0" lang="pl-PL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923" name="AutoShape 59"/>
              <p:cNvCxnSpPr>
                <a:cxnSpLocks noChangeShapeType="1"/>
              </p:cNvCxnSpPr>
              <p:nvPr/>
            </p:nvCxnSpPr>
            <p:spPr bwMode="auto">
              <a:xfrm>
                <a:off x="6752" y="4347"/>
                <a:ext cx="144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24" name="AutoShape 60"/>
              <p:cNvCxnSpPr>
                <a:cxnSpLocks noChangeShapeType="1"/>
              </p:cNvCxnSpPr>
              <p:nvPr/>
            </p:nvCxnSpPr>
            <p:spPr bwMode="auto">
              <a:xfrm>
                <a:off x="6752" y="4972"/>
                <a:ext cx="144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25" name="AutoShape 61"/>
              <p:cNvCxnSpPr>
                <a:cxnSpLocks noChangeShapeType="1"/>
              </p:cNvCxnSpPr>
              <p:nvPr/>
            </p:nvCxnSpPr>
            <p:spPr bwMode="auto">
              <a:xfrm>
                <a:off x="6752" y="5543"/>
                <a:ext cx="144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26" name="AutoShape 62"/>
              <p:cNvCxnSpPr>
                <a:cxnSpLocks noChangeShapeType="1"/>
              </p:cNvCxnSpPr>
              <p:nvPr/>
            </p:nvCxnSpPr>
            <p:spPr bwMode="auto">
              <a:xfrm>
                <a:off x="6752" y="6235"/>
                <a:ext cx="144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27" name="AutoShape 63"/>
              <p:cNvCxnSpPr>
                <a:cxnSpLocks noChangeShapeType="1"/>
              </p:cNvCxnSpPr>
              <p:nvPr/>
            </p:nvCxnSpPr>
            <p:spPr bwMode="auto">
              <a:xfrm>
                <a:off x="6752" y="7078"/>
                <a:ext cx="144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28" name="AutoShape 64"/>
              <p:cNvCxnSpPr>
                <a:cxnSpLocks noChangeShapeType="1"/>
              </p:cNvCxnSpPr>
              <p:nvPr/>
            </p:nvCxnSpPr>
            <p:spPr bwMode="auto">
              <a:xfrm>
                <a:off x="6752" y="7825"/>
                <a:ext cx="1449" cy="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29" name="AutoShape 65"/>
              <p:cNvCxnSpPr>
                <a:cxnSpLocks noChangeShapeType="1"/>
              </p:cNvCxnSpPr>
              <p:nvPr/>
            </p:nvCxnSpPr>
            <p:spPr bwMode="auto">
              <a:xfrm>
                <a:off x="6752" y="8463"/>
                <a:ext cx="1449" cy="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930" name="AutoShape 66"/>
              <p:cNvCxnSpPr>
                <a:cxnSpLocks noChangeShapeType="1"/>
              </p:cNvCxnSpPr>
              <p:nvPr/>
            </p:nvCxnSpPr>
            <p:spPr bwMode="auto">
              <a:xfrm>
                <a:off x="6752" y="9129"/>
                <a:ext cx="144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36949" name="Text Box 85"/>
            <p:cNvSpPr txBox="1">
              <a:spLocks noChangeArrowheads="1"/>
            </p:cNvSpPr>
            <p:nvPr/>
          </p:nvSpPr>
          <p:spPr bwMode="auto">
            <a:xfrm>
              <a:off x="3324563" y="832506"/>
              <a:ext cx="1197693" cy="3214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POLAND</a:t>
              </a:r>
              <a:endPara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51" name="Text Box 87"/>
            <p:cNvSpPr txBox="1">
              <a:spLocks noChangeArrowheads="1"/>
            </p:cNvSpPr>
            <p:nvPr/>
          </p:nvSpPr>
          <p:spPr bwMode="auto">
            <a:xfrm>
              <a:off x="6448092" y="807788"/>
              <a:ext cx="1347478" cy="279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EQF </a:t>
              </a:r>
              <a:r>
                <a:rPr kumimoji="0" lang="pl-PL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levels</a:t>
              </a:r>
              <a:endPara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B45AF10C-474F-2147-5720-393DD1B8C819}"/>
                </a:ext>
              </a:extLst>
            </p:cNvPr>
            <p:cNvSpPr/>
            <p:nvPr/>
          </p:nvSpPr>
          <p:spPr>
            <a:xfrm>
              <a:off x="2948940" y="2040008"/>
              <a:ext cx="7886700" cy="185517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49EA176-302C-D31D-DECD-FCA67351F082}"/>
              </a:ext>
            </a:extLst>
          </p:cNvPr>
          <p:cNvSpPr txBox="1"/>
          <p:nvPr/>
        </p:nvSpPr>
        <p:spPr>
          <a:xfrm>
            <a:off x="9124243" y="3126502"/>
            <a:ext cx="22709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/>
            <a:r>
              <a:rPr lang="pl-PL" sz="2000" b="1" dirty="0" err="1"/>
              <a:t>Your</a:t>
            </a:r>
            <a:r>
              <a:rPr lang="pl-PL" sz="2000" b="1" dirty="0"/>
              <a:t> </a:t>
            </a:r>
            <a:r>
              <a:rPr lang="pl-PL" sz="2000" b="1" dirty="0" err="1"/>
              <a:t>qualification</a:t>
            </a:r>
            <a:r>
              <a:rPr lang="pl-PL" sz="2000" b="1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linked</a:t>
            </a:r>
            <a:r>
              <a:rPr lang="pl-PL" sz="2000" dirty="0"/>
              <a:t> to a </a:t>
            </a:r>
            <a:r>
              <a:rPr lang="pl-PL" sz="2000" b="1" dirty="0" err="1"/>
              <a:t>national</a:t>
            </a:r>
            <a:r>
              <a:rPr lang="pl-PL" sz="2000" b="1" dirty="0"/>
              <a:t> </a:t>
            </a:r>
            <a:r>
              <a:rPr lang="pl-PL" sz="2000" b="1" dirty="0" err="1"/>
              <a:t>level</a:t>
            </a:r>
            <a:r>
              <a:rPr lang="pl-PL" sz="2000" dirty="0"/>
              <a:t> and </a:t>
            </a:r>
            <a:r>
              <a:rPr lang="pl-PL" sz="2000" b="1" dirty="0" err="1"/>
              <a:t>qualification</a:t>
            </a:r>
            <a:r>
              <a:rPr lang="pl-PL" sz="2000" b="1" dirty="0"/>
              <a:t> </a:t>
            </a:r>
            <a:r>
              <a:rPr lang="pl-PL" sz="2000" b="1" dirty="0" err="1"/>
              <a:t>levels</a:t>
            </a:r>
            <a:r>
              <a:rPr lang="pl-PL" sz="2000" b="1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b="1" dirty="0" err="1"/>
              <a:t>mapped</a:t>
            </a:r>
            <a:r>
              <a:rPr lang="pl-PL" sz="2000" dirty="0"/>
              <a:t> to the 8 </a:t>
            </a:r>
            <a:r>
              <a:rPr lang="pl-PL" sz="2000" b="1" dirty="0"/>
              <a:t>EQF </a:t>
            </a:r>
            <a:r>
              <a:rPr lang="pl-PL" sz="2000" b="1" dirty="0" err="1"/>
              <a:t>levels</a:t>
            </a:r>
            <a:endParaRPr lang="pl-PL" sz="2000" b="1" dirty="0"/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A41AC-3C78-2235-5481-4B20D71CE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EE3237-A269-382C-48E2-DDA5A79C990A}"/>
              </a:ext>
            </a:extLst>
          </p:cNvPr>
          <p:cNvSpPr/>
          <p:nvPr/>
        </p:nvSpPr>
        <p:spPr>
          <a:xfrm>
            <a:off x="268817" y="436828"/>
            <a:ext cx="2688175" cy="1092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26F57D-0281-91EC-510C-78A9F74BF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166" y="1709124"/>
            <a:ext cx="4732425" cy="2453767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3200" dirty="0">
                <a:solidFill>
                  <a:srgbClr val="21968F"/>
                </a:solidFill>
              </a:rPr>
              <a:t>Education at level 5 of the Polish Qualifications Framework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pl-PL" sz="3200" dirty="0">
                <a:solidFill>
                  <a:srgbClr val="21968F"/>
                </a:solidFill>
              </a:rPr>
              <a:t>„</a:t>
            </a:r>
            <a:r>
              <a:rPr lang="en-US" sz="3200" dirty="0">
                <a:solidFill>
                  <a:srgbClr val="21968F"/>
                </a:solidFill>
              </a:rPr>
              <a:t>short-cycle studies</a:t>
            </a:r>
            <a:r>
              <a:rPr lang="pl-PL" sz="3200" dirty="0">
                <a:solidFill>
                  <a:srgbClr val="21968F"/>
                </a:solidFill>
              </a:rPr>
              <a:t>”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1968F"/>
                </a:solidFill>
              </a:rPr>
              <a:t>(specialist education)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507024" y="6611779"/>
            <a:ext cx="3077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https://kwalifikacje.edu.pl/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60AC7F-DF01-A2C9-272E-D33EBA753BE8}"/>
              </a:ext>
            </a:extLst>
          </p:cNvPr>
          <p:cNvGrpSpPr/>
          <p:nvPr/>
        </p:nvGrpSpPr>
        <p:grpSpPr>
          <a:xfrm>
            <a:off x="-1246" y="-199587"/>
            <a:ext cx="6713578" cy="7253849"/>
            <a:chOff x="6848801" y="-271381"/>
            <a:chExt cx="6142079" cy="62453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0681C7-7D0E-BF19-A092-4862F5E5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224" t="16665" r="37745" b="-189"/>
            <a:stretch>
              <a:fillRect/>
            </a:stretch>
          </p:blipFill>
          <p:spPr>
            <a:xfrm>
              <a:off x="6848801" y="-271381"/>
              <a:ext cx="6142079" cy="624532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DC9375-35EE-67C0-4425-61D11A133B65}"/>
                </a:ext>
              </a:extLst>
            </p:cNvPr>
            <p:cNvSpPr/>
            <p:nvPr/>
          </p:nvSpPr>
          <p:spPr>
            <a:xfrm>
              <a:off x="11564587" y="3762605"/>
              <a:ext cx="1057991" cy="458992"/>
            </a:xfrm>
            <a:prstGeom prst="rect">
              <a:avLst/>
            </a:prstGeom>
            <a:solidFill>
              <a:srgbClr val="489298"/>
            </a:solidFill>
            <a:ln>
              <a:solidFill>
                <a:srgbClr val="4892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11812AC-3BC1-BA24-F63E-F987F4FC9926}"/>
                </a:ext>
              </a:extLst>
            </p:cNvPr>
            <p:cNvSpPr/>
            <p:nvPr/>
          </p:nvSpPr>
          <p:spPr>
            <a:xfrm>
              <a:off x="11615846" y="3016418"/>
              <a:ext cx="1057991" cy="458992"/>
            </a:xfrm>
            <a:prstGeom prst="rect">
              <a:avLst/>
            </a:prstGeom>
            <a:solidFill>
              <a:srgbClr val="489298"/>
            </a:solidFill>
            <a:ln>
              <a:solidFill>
                <a:srgbClr val="4892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AB4D2-E755-1725-B11A-E4038A6F2D75}"/>
              </a:ext>
            </a:extLst>
          </p:cNvPr>
          <p:cNvSpPr/>
          <p:nvPr/>
        </p:nvSpPr>
        <p:spPr>
          <a:xfrm>
            <a:off x="134378" y="2615390"/>
            <a:ext cx="6580496" cy="8176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57129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31247" y="1543751"/>
            <a:ext cx="4481395" cy="29120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189" lvl="0" indent="-457189" eaLnBrk="1" hangingPunct="1">
              <a:spcBef>
                <a:spcPct val="20000"/>
              </a:spcBef>
              <a:defRPr/>
            </a:pPr>
            <a:r>
              <a:rPr lang="en-US" sz="2000" dirty="0">
                <a:latin typeface="+mn-lt"/>
                <a:cs typeface="+mn-cs"/>
              </a:rPr>
              <a:t>Aimed at:</a:t>
            </a:r>
            <a:endParaRPr lang="pl-PL" sz="2000" dirty="0">
              <a:latin typeface="+mn-lt"/>
              <a:cs typeface="+mn-cs"/>
            </a:endParaRPr>
          </a:p>
          <a:p>
            <a:pPr marL="457189" lvl="0" indent="-457189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secondary school graduates;</a:t>
            </a:r>
            <a:endParaRPr lang="pl-PL" sz="2000" dirty="0">
              <a:latin typeface="+mn-lt"/>
              <a:cs typeface="+mn-cs"/>
            </a:endParaRPr>
          </a:p>
          <a:p>
            <a:pPr marL="457189" lvl="0" indent="-457189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working people who want to gain an education while improving their skills;</a:t>
            </a:r>
            <a:endParaRPr lang="pl-PL" sz="2000" dirty="0">
              <a:latin typeface="+mn-lt"/>
              <a:cs typeface="+mn-cs"/>
            </a:endParaRPr>
          </a:p>
          <a:p>
            <a:pPr marL="457189" lvl="0" indent="-457189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people who want to change careers;</a:t>
            </a:r>
            <a:endParaRPr lang="pl-PL" sz="2000" dirty="0">
              <a:latin typeface="+mn-lt"/>
              <a:cs typeface="+mn-cs"/>
            </a:endParaRPr>
          </a:p>
          <a:p>
            <a:pPr marL="457189" lvl="0" indent="-457189" eaLnBrk="1" hangingPunct="1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n-lt"/>
                <a:cs typeface="+mn-cs"/>
              </a:rPr>
              <a:t>people who want to learn a new profession.</a:t>
            </a:r>
            <a:endParaRPr kumimoji="0" lang="pl-PL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457189" marR="0" lvl="0" indent="-45718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9618" y="4895643"/>
            <a:ext cx="399897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A bridge </a:t>
            </a:r>
            <a:r>
              <a:rPr lang="en-US" sz="2000" dirty="0">
                <a:latin typeface="Calibri"/>
                <a:ea typeface="Calibri"/>
                <a:cs typeface="Arial"/>
              </a:rPr>
              <a:t>between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education</a:t>
            </a:r>
            <a:r>
              <a:rPr lang="en-US" sz="2000" dirty="0">
                <a:latin typeface="Calibri"/>
                <a:ea typeface="Calibri"/>
                <a:cs typeface="Arial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vocational education </a:t>
            </a:r>
            <a:r>
              <a:rPr lang="en-US" sz="2000" dirty="0">
                <a:latin typeface="Calibri"/>
                <a:ea typeface="Calibri"/>
                <a:cs typeface="Arial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training</a:t>
            </a:r>
            <a:r>
              <a:rPr lang="en-US" sz="2000" dirty="0">
                <a:latin typeface="Calibri"/>
                <a:ea typeface="Calibri"/>
                <a:cs typeface="Arial"/>
              </a:rPr>
              <a:t>, and 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higher education</a:t>
            </a:r>
            <a:r>
              <a:rPr lang="en-US" sz="2000" dirty="0">
                <a:latin typeface="Calibri"/>
                <a:ea typeface="Calibri"/>
                <a:cs typeface="Arial"/>
              </a:rPr>
              <a:t>.</a:t>
            </a:r>
            <a:endParaRPr lang="pl-PL" sz="2000">
              <a:latin typeface="Calibri"/>
              <a:ea typeface="Calibri"/>
              <a:cs typeface="Arial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204662" y="1971840"/>
            <a:ext cx="3470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err="1"/>
              <a:t>Supports</a:t>
            </a:r>
            <a:r>
              <a:rPr lang="pl-PL" sz="2000" dirty="0"/>
              <a:t> </a:t>
            </a:r>
            <a:r>
              <a:rPr lang="pl-PL" sz="2000" b="1" dirty="0" err="1"/>
              <a:t>professional</a:t>
            </a:r>
            <a:r>
              <a:rPr lang="pl-PL" sz="2000" b="1" dirty="0"/>
              <a:t> development</a:t>
            </a:r>
            <a:r>
              <a:rPr lang="pl-PL" sz="2000" dirty="0"/>
              <a:t>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870178" y="4136952"/>
            <a:ext cx="2737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</a:rPr>
              <a:t>Responding to </a:t>
            </a:r>
            <a:r>
              <a:rPr lang="en-US" sz="2000" b="1" dirty="0" err="1">
                <a:solidFill>
                  <a:prstClr val="black"/>
                </a:solidFill>
              </a:rPr>
              <a:t>labour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market </a:t>
            </a:r>
            <a:r>
              <a:rPr lang="en-US" sz="2000" b="1" dirty="0">
                <a:solidFill>
                  <a:prstClr val="black"/>
                </a:solidFill>
              </a:rPr>
              <a:t>needs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25521" y="4313224"/>
            <a:ext cx="453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It allows to </a:t>
            </a:r>
            <a:r>
              <a:rPr lang="en-US" sz="2000" b="1" dirty="0"/>
              <a:t>obtain higher education</a:t>
            </a:r>
            <a:r>
              <a:rPr lang="en-US" sz="2000" dirty="0"/>
              <a:t>, but not yet at bachelor's/engineer's level.</a:t>
            </a:r>
            <a:endParaRPr lang="pl-PL" sz="2000" dirty="0"/>
          </a:p>
        </p:txBody>
      </p:sp>
      <p:sp>
        <p:nvSpPr>
          <p:cNvPr id="11" name="Prostokąt 10"/>
          <p:cNvSpPr/>
          <p:nvPr/>
        </p:nvSpPr>
        <p:spPr>
          <a:xfrm>
            <a:off x="6553930" y="3484584"/>
            <a:ext cx="4530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Run by </a:t>
            </a:r>
            <a:r>
              <a:rPr lang="pl-PL" sz="2000" dirty="0" err="1"/>
              <a:t>Universities</a:t>
            </a:r>
            <a:r>
              <a:rPr lang="pl-PL" sz="2000" dirty="0"/>
              <a:t> of Applied </a:t>
            </a:r>
            <a:r>
              <a:rPr lang="pl-PL" sz="2000" dirty="0" err="1"/>
              <a:t>Sciences</a:t>
            </a:r>
            <a:endParaRPr lang="pl-PL" sz="2000" dirty="0"/>
          </a:p>
        </p:txBody>
      </p:sp>
      <p:sp>
        <p:nvSpPr>
          <p:cNvPr id="13" name="Prostokąt 12"/>
          <p:cNvSpPr/>
          <p:nvPr/>
        </p:nvSpPr>
        <p:spPr>
          <a:xfrm>
            <a:off x="2945978" y="674609"/>
            <a:ext cx="492929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l-PL" sz="2000" dirty="0">
                <a:latin typeface="Calibri"/>
                <a:ea typeface="Calibri"/>
                <a:cs typeface="Arial"/>
              </a:rPr>
              <a:t>In </a:t>
            </a:r>
            <a:r>
              <a:rPr lang="pl-PL" sz="2000" dirty="0" err="1">
                <a:latin typeface="Calibri"/>
                <a:ea typeface="Calibri"/>
                <a:cs typeface="Arial"/>
              </a:rPr>
              <a:t>polish</a:t>
            </a:r>
            <a:r>
              <a:rPr lang="pl-PL" sz="2000" dirty="0">
                <a:latin typeface="Calibri"/>
                <a:ea typeface="Calibri"/>
                <a:cs typeface="Arial"/>
              </a:rPr>
              <a:t> law from </a:t>
            </a:r>
            <a:r>
              <a:rPr lang="pl-PL" sz="2000" b="1" dirty="0">
                <a:latin typeface="Calibri"/>
                <a:ea typeface="Calibri"/>
                <a:cs typeface="Arial"/>
              </a:rPr>
              <a:t>01 </a:t>
            </a:r>
            <a:r>
              <a:rPr lang="pl-PL" sz="2000" b="1" dirty="0" err="1">
                <a:latin typeface="Calibri"/>
                <a:ea typeface="Calibri"/>
                <a:cs typeface="Arial"/>
              </a:rPr>
              <a:t>October</a:t>
            </a:r>
            <a:r>
              <a:rPr lang="pl-PL" sz="2000" b="1" dirty="0">
                <a:latin typeface="Calibri"/>
                <a:ea typeface="Calibri"/>
                <a:cs typeface="Arial"/>
              </a:rPr>
              <a:t> 2018</a:t>
            </a:r>
            <a:endParaRPr lang="pl-PL" sz="2000" dirty="0">
              <a:latin typeface="Calibri"/>
              <a:ea typeface="Calibri"/>
              <a:cs typeface="Arial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68594" y="1427264"/>
            <a:ext cx="3752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Curriculum – focus on </a:t>
            </a:r>
            <a:r>
              <a:rPr lang="en-US" sz="2000" b="1" dirty="0"/>
              <a:t>practical skills </a:t>
            </a:r>
            <a:r>
              <a:rPr lang="en-US" sz="2000" dirty="0"/>
              <a:t>and </a:t>
            </a:r>
            <a:r>
              <a:rPr lang="en-US" sz="2000" b="1" dirty="0"/>
              <a:t>vocational training</a:t>
            </a:r>
            <a:r>
              <a:rPr lang="en-US" sz="2000" dirty="0"/>
              <a:t>.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683551" y="2455924"/>
            <a:ext cx="2279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Iasts</a:t>
            </a:r>
            <a:r>
              <a:rPr lang="pl-PL" sz="2000" dirty="0"/>
              <a:t> </a:t>
            </a:r>
            <a:r>
              <a:rPr lang="en-US" sz="2000" dirty="0"/>
              <a:t>3 semes</a:t>
            </a:r>
            <a:r>
              <a:rPr lang="pl-PL" sz="2000" dirty="0"/>
              <a:t>ter</a:t>
            </a:r>
            <a:r>
              <a:rPr lang="en-US" sz="2000" dirty="0"/>
              <a:t>s (1.5 years).</a:t>
            </a:r>
            <a:endParaRPr lang="pl-PL" sz="2000" dirty="0"/>
          </a:p>
        </p:txBody>
      </p:sp>
      <p:sp>
        <p:nvSpPr>
          <p:cNvPr id="16" name="Prostokąt 15"/>
          <p:cNvSpPr/>
          <p:nvPr/>
        </p:nvSpPr>
        <p:spPr>
          <a:xfrm>
            <a:off x="5744630" y="5449641"/>
            <a:ext cx="2484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indent="-450850">
              <a:spcBef>
                <a:spcPts val="480"/>
              </a:spcBef>
              <a:spcAft>
                <a:spcPts val="600"/>
              </a:spcAft>
            </a:pPr>
            <a:r>
              <a:rPr lang="pl-PL" sz="2400" b="1" dirty="0">
                <a:solidFill>
                  <a:srgbClr val="FF0000"/>
                </a:solidFill>
              </a:rPr>
              <a:t>PAID</a:t>
            </a:r>
            <a:r>
              <a:rPr lang="pl-PL" sz="2400" dirty="0"/>
              <a:t> </a:t>
            </a:r>
            <a:r>
              <a:rPr lang="pl-PL" sz="2400" dirty="0" err="1"/>
              <a:t>education</a:t>
            </a:r>
            <a:r>
              <a:rPr lang="pl-PL" sz="2400" b="1" dirty="0">
                <a:solidFill>
                  <a:srgbClr val="FF0000"/>
                </a:solidFill>
              </a:rPr>
              <a:t>!!!.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F24B12E-5B36-0CF6-15F6-78BDAEBAC2C4}"/>
              </a:ext>
            </a:extLst>
          </p:cNvPr>
          <p:cNvSpPr txBox="1"/>
          <p:nvPr/>
        </p:nvSpPr>
        <p:spPr>
          <a:xfrm>
            <a:off x="9290739" y="353539"/>
            <a:ext cx="2384150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Education at level 5 </a:t>
            </a:r>
            <a:endParaRPr lang="pl-PL" sz="4000">
              <a:solidFill>
                <a:srgbClr val="21968F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45332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E3C3-1D02-E240-31FA-D1C0EF845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886712" y="2854235"/>
            <a:ext cx="9288349" cy="57476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2800" dirty="0">
                <a:solidFill>
                  <a:srgbClr val="21968F"/>
                </a:solidFill>
              </a:rPr>
              <a:t>FROM </a:t>
            </a:r>
            <a:r>
              <a:rPr lang="pl-PL" sz="2800" dirty="0" err="1">
                <a:solidFill>
                  <a:srgbClr val="21968F"/>
                </a:solidFill>
              </a:rPr>
              <a:t>LEVEL</a:t>
            </a:r>
            <a:r>
              <a:rPr lang="pl-PL" sz="2800" dirty="0">
                <a:solidFill>
                  <a:srgbClr val="21968F"/>
                </a:solidFill>
              </a:rPr>
              <a:t> 4 TO </a:t>
            </a:r>
            <a:r>
              <a:rPr lang="pl-PL" sz="2800" dirty="0" err="1">
                <a:solidFill>
                  <a:srgbClr val="21968F"/>
                </a:solidFill>
              </a:rPr>
              <a:t>LEVEL</a:t>
            </a:r>
            <a:r>
              <a:rPr lang="pl-PL" sz="2800" dirty="0">
                <a:solidFill>
                  <a:srgbClr val="21968F"/>
                </a:solidFill>
              </a:rPr>
              <a:t> 5 TO </a:t>
            </a:r>
            <a:r>
              <a:rPr lang="pl-PL" sz="2800" dirty="0" err="1">
                <a:solidFill>
                  <a:srgbClr val="21968F"/>
                </a:solidFill>
              </a:rPr>
              <a:t>LEVEL</a:t>
            </a:r>
            <a:r>
              <a:rPr lang="pl-PL" sz="2800" dirty="0">
                <a:solidFill>
                  <a:srgbClr val="21968F"/>
                </a:solidFill>
              </a:rPr>
              <a:t> 6…</a:t>
            </a:r>
            <a:endParaRPr lang="pl-PL" sz="2800" dirty="0">
              <a:solidFill>
                <a:srgbClr val="21968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84663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7848" y="6124702"/>
            <a:ext cx="4114800" cy="365125"/>
          </a:xfrm>
        </p:spPr>
        <p:txBody>
          <a:bodyPr/>
          <a:lstStyle/>
          <a:p>
            <a:r>
              <a:rPr lang="pl-PL" sz="1100" dirty="0" err="1"/>
              <a:t>source</a:t>
            </a:r>
            <a:r>
              <a:rPr lang="pl-PL" sz="1100" dirty="0"/>
              <a:t>: </a:t>
            </a:r>
            <a:r>
              <a:rPr lang="pl-PL" sz="1100" dirty="0" err="1"/>
              <a:t>own</a:t>
            </a:r>
            <a:r>
              <a:rPr lang="pl-PL" sz="1100" dirty="0"/>
              <a:t> </a:t>
            </a:r>
            <a:r>
              <a:rPr lang="pl-PL" sz="1100" dirty="0" err="1"/>
              <a:t>work</a:t>
            </a:r>
            <a:endParaRPr lang="pl-PL" sz="1100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21276" y="368173"/>
            <a:ext cx="11591324" cy="6099657"/>
            <a:chOff x="1576" y="4565"/>
            <a:chExt cx="10091" cy="5530"/>
          </a:xfrm>
        </p:grpSpPr>
        <p:cxnSp>
          <p:nvCxnSpPr>
            <p:cNvPr id="2051" name="AutoShape 3"/>
            <p:cNvCxnSpPr>
              <a:cxnSpLocks noChangeShapeType="1"/>
            </p:cNvCxnSpPr>
            <p:nvPr/>
          </p:nvCxnSpPr>
          <p:spPr bwMode="auto">
            <a:xfrm>
              <a:off x="5502" y="5832"/>
              <a:ext cx="0" cy="5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6845" y="8385"/>
              <a:ext cx="1521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/>
                <a:t>Diploma of a certified specialist</a:t>
              </a:r>
              <a:endParaRPr lang="en-US" sz="1600" dirty="0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6761" y="6861"/>
              <a:ext cx="1521" cy="10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>
                <a:spcAft>
                  <a:spcPts val="1000"/>
                </a:spcAft>
              </a:pPr>
              <a:r>
                <a:rPr lang="en-US" sz="1600" dirty="0"/>
                <a:t>Certificate of completion of specialist education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3445" y="8196"/>
              <a:ext cx="1125" cy="18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>
                <a:spcAft>
                  <a:spcPts val="1000"/>
                </a:spcAft>
              </a:pPr>
              <a:r>
                <a:rPr lang="en-US" sz="1400" b="1" dirty="0"/>
                <a:t>holds</a:t>
              </a:r>
              <a:r>
                <a:rPr lang="en-US" sz="1400" dirty="0"/>
                <a:t> a </a:t>
              </a:r>
              <a:r>
                <a:rPr lang="en-US" sz="1400" b="1" dirty="0"/>
                <a:t>vocational diploma</a:t>
              </a:r>
              <a:r>
                <a:rPr lang="en-US" sz="1400" dirty="0"/>
                <a:t> and/or </a:t>
              </a:r>
              <a:r>
                <a:rPr lang="en-US" sz="1400" b="1" dirty="0"/>
                <a:t>secondary school leaving certificate</a:t>
              </a: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456" y="5957"/>
              <a:ext cx="1103" cy="10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>
                <a:spcAft>
                  <a:spcPts val="1000"/>
                </a:spcAft>
              </a:pPr>
              <a:r>
                <a:rPr lang="en-US" sz="1400" b="1" dirty="0"/>
                <a:t>does not hold</a:t>
              </a:r>
              <a:r>
                <a:rPr lang="en-US" sz="1400" dirty="0"/>
                <a:t> a vocational diploma or secondary school leaving certificate</a:t>
              </a: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8399" y="7038"/>
              <a:ext cx="1489" cy="18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>
                <a:spcAft>
                  <a:spcPts val="0"/>
                </a:spcAft>
              </a:pPr>
              <a:r>
                <a:rPr lang="en-US" sz="1400" b="1" dirty="0"/>
                <a:t>possibility of recognition – confirmation of up to 50% of learning outcomes</a:t>
              </a:r>
              <a:br>
                <a:rPr lang="en-US" sz="1400" dirty="0"/>
              </a:b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lvl="0" algn="ctr" eaLnBrk="1" hangingPunct="1">
                <a:spcAft>
                  <a:spcPts val="0"/>
                </a:spcAft>
              </a:pPr>
              <a:r>
                <a:rPr lang="en-US" sz="1400" b="1" dirty="0"/>
                <a:t>shortened </a:t>
              </a:r>
              <a:endParaRPr lang="pl-PL" sz="1400" b="1" dirty="0"/>
            </a:p>
            <a:p>
              <a:pPr lvl="0" algn="ctr" eaLnBrk="1" hangingPunct="1">
                <a:spcAft>
                  <a:spcPts val="0"/>
                </a:spcAft>
              </a:pPr>
              <a:r>
                <a:rPr lang="en-US" sz="1400" b="1" dirty="0"/>
                <a:t>study cycle</a:t>
              </a: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>
              <a:off x="1576" y="6237"/>
              <a:ext cx="1847" cy="31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EEAFA"/>
                </a:gs>
              </a:gsLst>
              <a:lin ang="5400000" scaled="1"/>
            </a:gradFill>
            <a:ln w="12700">
              <a:solidFill>
                <a:srgbClr val="9EE0F7"/>
              </a:solidFill>
              <a:round/>
              <a:headEnd/>
              <a:tailEnd/>
            </a:ln>
            <a:effectLst>
              <a:outerShdw dist="28398" dir="3806097" algn="ctr" rotWithShape="0">
                <a:srgbClr val="0B759B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4. PQF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General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Technican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Post </a:t>
              </a:r>
              <a:r>
                <a:rPr kumimoji="0" lang="pl-PL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secondary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Vocational</a:t>
              </a:r>
              <a:r>
                <a:rPr kumimoji="0" lang="pl-PL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II </a:t>
              </a:r>
              <a:r>
                <a:rPr kumimoji="0" lang="pl-PL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level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>
              <a:off x="4570" y="6237"/>
              <a:ext cx="1938" cy="31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EEBDE"/>
                </a:gs>
              </a:gsLst>
              <a:lin ang="5400000" scaled="1"/>
            </a:gradFill>
            <a:ln w="12700">
              <a:solidFill>
                <a:srgbClr val="9DE1CF"/>
              </a:solidFill>
              <a:round/>
              <a:headEnd/>
              <a:tailEnd/>
            </a:ln>
            <a:effectLst>
              <a:outerShdw dist="28398" dir="3806097" algn="ctr" rotWithShape="0">
                <a:srgbClr val="22725C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5. </a:t>
              </a:r>
              <a:r>
                <a:rPr lang="pl-PL" sz="2000" b="1" dirty="0"/>
                <a:t>PQF</a:t>
              </a:r>
              <a:endPara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lvl="0" algn="ctr" eaLnBrk="1" hangingPunct="1">
                <a:spcAft>
                  <a:spcPts val="0"/>
                </a:spcAft>
              </a:pPr>
              <a:r>
                <a:rPr lang="pl-PL" sz="1400" dirty="0" err="1"/>
                <a:t>Specialist</a:t>
              </a:r>
              <a:r>
                <a:rPr lang="pl-PL" sz="1400" dirty="0"/>
                <a:t> </a:t>
              </a:r>
              <a:r>
                <a:rPr lang="pl-PL" sz="1400" dirty="0" err="1"/>
                <a:t>education</a:t>
              </a:r>
              <a:br>
                <a:rPr lang="pl-PL" sz="1400" dirty="0"/>
              </a:br>
              <a:r>
                <a:rPr lang="pl-PL" sz="1400" dirty="0"/>
                <a:t>(</a:t>
              </a:r>
              <a:r>
                <a:rPr lang="pl-PL" sz="1400" dirty="0" err="1"/>
                <a:t>short-cycle</a:t>
              </a:r>
              <a:r>
                <a:rPr lang="pl-PL" sz="1400" dirty="0"/>
                <a:t> </a:t>
              </a:r>
              <a:r>
                <a:rPr lang="pl-PL" sz="1400" dirty="0" err="1"/>
                <a:t>studies</a:t>
              </a:r>
              <a:r>
                <a:rPr lang="pl-PL" sz="1400" dirty="0"/>
                <a:t>)</a:t>
              </a:r>
              <a:endPara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9820" y="6507"/>
              <a:ext cx="1847" cy="22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EE0F7"/>
                </a:gs>
                <a:gs pos="50000">
                  <a:srgbClr val="DEF4FC"/>
                </a:gs>
                <a:gs pos="100000">
                  <a:srgbClr val="9EE0F7"/>
                </a:gs>
              </a:gsLst>
              <a:lin ang="18900000" scaled="1"/>
            </a:gradFill>
            <a:ln w="12700">
              <a:solidFill>
                <a:srgbClr val="9EE0F7"/>
              </a:solidFill>
              <a:round/>
              <a:headEnd/>
              <a:tailEnd/>
            </a:ln>
            <a:effectLst>
              <a:outerShdw dist="28398" dir="3806097" algn="ctr" rotWithShape="0">
                <a:srgbClr val="0B759B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  <a:r>
                <a:rPr kumimoji="0" lang="pl-P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7. PQF</a:t>
              </a:r>
            </a:p>
            <a:p>
              <a:r>
                <a:rPr lang="en-US" sz="1600" dirty="0"/>
                <a:t>Studies:</a:t>
              </a:r>
            </a:p>
            <a:p>
              <a:r>
                <a:rPr lang="en-US" sz="1600" dirty="0"/>
                <a:t>Bachelor’s degree</a:t>
              </a:r>
            </a:p>
            <a:p>
              <a:r>
                <a:rPr lang="en-US" sz="1600" dirty="0"/>
                <a:t>Engineering degree</a:t>
              </a:r>
            </a:p>
            <a:p>
              <a:r>
                <a:rPr lang="en-US" sz="1600" dirty="0"/>
                <a:t>Long-cycle Master’s degree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4683" y="4565"/>
              <a:ext cx="1751" cy="136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DE1CF"/>
                </a:gs>
                <a:gs pos="50000">
                  <a:srgbClr val="DEF5EE"/>
                </a:gs>
                <a:gs pos="100000">
                  <a:srgbClr val="9DE1CF"/>
                </a:gs>
              </a:gsLst>
              <a:lin ang="18900000" scaled="1"/>
            </a:gradFill>
            <a:ln w="12700">
              <a:solidFill>
                <a:srgbClr val="9DE1CF"/>
              </a:solidFill>
              <a:round/>
              <a:headEnd/>
              <a:tailEnd/>
            </a:ln>
            <a:effectLst>
              <a:outerShdw dist="28398" dir="3806097" algn="ctr" rotWithShape="0">
                <a:srgbClr val="22725C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>
                <a:spcAft>
                  <a:spcPts val="0"/>
                </a:spcAft>
              </a:pPr>
              <a:endParaRPr lang="pl-PL" sz="1600" dirty="0"/>
            </a:p>
            <a:p>
              <a:pPr lvl="0" algn="ctr" eaLnBrk="1" hangingPunct="1">
                <a:spcAft>
                  <a:spcPts val="0"/>
                </a:spcAft>
              </a:pPr>
              <a:r>
                <a:rPr lang="en-US" sz="1600" dirty="0"/>
                <a:t>Maturity exam</a:t>
              </a:r>
              <a:r>
                <a:rPr lang="pl-PL" sz="1600" dirty="0"/>
                <a:t>*</a:t>
              </a:r>
              <a:r>
                <a:rPr lang="en-US" sz="1600" dirty="0"/>
                <a:t> </a:t>
              </a:r>
              <a:endParaRPr lang="pl-PL" sz="1600" dirty="0"/>
            </a:p>
            <a:p>
              <a:pPr lvl="0" algn="ctr" eaLnBrk="1" hangingPunct="1">
                <a:spcAft>
                  <a:spcPts val="0"/>
                </a:spcAft>
              </a:pPr>
              <a:r>
                <a:rPr lang="en-US" sz="1600" dirty="0"/>
                <a:t>or </a:t>
              </a:r>
              <a:endParaRPr lang="pl-PL" sz="1600" dirty="0"/>
            </a:p>
            <a:p>
              <a:pPr lvl="0" algn="ctr" eaLnBrk="1" hangingPunct="1">
                <a:spcAft>
                  <a:spcPts val="0"/>
                </a:spcAft>
              </a:pPr>
              <a:r>
                <a:rPr lang="en-US" sz="1600" dirty="0"/>
                <a:t>vocational diploma</a:t>
              </a:r>
              <a:endPara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61" name="AutoShape 13"/>
            <p:cNvCxnSpPr>
              <a:cxnSpLocks noChangeShapeType="1"/>
            </p:cNvCxnSpPr>
            <p:nvPr/>
          </p:nvCxnSpPr>
          <p:spPr bwMode="auto">
            <a:xfrm flipV="1">
              <a:off x="3423" y="7405"/>
              <a:ext cx="114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2" name="AutoShape 14"/>
            <p:cNvCxnSpPr>
              <a:cxnSpLocks noChangeShapeType="1"/>
            </p:cNvCxnSpPr>
            <p:nvPr/>
          </p:nvCxnSpPr>
          <p:spPr bwMode="auto">
            <a:xfrm>
              <a:off x="3445" y="8112"/>
              <a:ext cx="11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6645" y="5409"/>
              <a:ext cx="1521" cy="6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/>
                <a:t>Diploma of a certified specialist</a:t>
              </a:r>
              <a:endParaRPr lang="en-US" sz="1600" dirty="0"/>
            </a:p>
          </p:txBody>
        </p:sp>
        <p:cxnSp>
          <p:nvCxnSpPr>
            <p:cNvPr id="2064" name="AutoShape 16"/>
            <p:cNvCxnSpPr>
              <a:cxnSpLocks noChangeShapeType="1"/>
            </p:cNvCxnSpPr>
            <p:nvPr/>
          </p:nvCxnSpPr>
          <p:spPr bwMode="auto">
            <a:xfrm>
              <a:off x="6434" y="5746"/>
              <a:ext cx="21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5" name="AutoShape 17"/>
            <p:cNvCxnSpPr>
              <a:cxnSpLocks noChangeShapeType="1"/>
            </p:cNvCxnSpPr>
            <p:nvPr/>
          </p:nvCxnSpPr>
          <p:spPr bwMode="auto">
            <a:xfrm>
              <a:off x="6508" y="8100"/>
              <a:ext cx="33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6" name="AutoShape 18"/>
            <p:cNvCxnSpPr>
              <a:cxnSpLocks noChangeShapeType="1"/>
            </p:cNvCxnSpPr>
            <p:nvPr/>
          </p:nvCxnSpPr>
          <p:spPr bwMode="auto">
            <a:xfrm>
              <a:off x="8166" y="5746"/>
              <a:ext cx="1996" cy="9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067" name="AutoShape 19"/>
            <p:cNvCxnSpPr>
              <a:cxnSpLocks noChangeShapeType="1"/>
            </p:cNvCxnSpPr>
            <p:nvPr/>
          </p:nvCxnSpPr>
          <p:spPr bwMode="auto">
            <a:xfrm>
              <a:off x="4570" y="7406"/>
              <a:ext cx="222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 type="triangle" w="med" len="med"/>
            </a:ln>
          </p:spPr>
        </p:cxnSp>
      </p:grpSp>
      <p:cxnSp>
        <p:nvCxnSpPr>
          <p:cNvPr id="23" name="Łącznik prosty 22"/>
          <p:cNvCxnSpPr>
            <a:cxnSpLocks/>
            <a:stCxn id="2052" idx="0"/>
          </p:cNvCxnSpPr>
          <p:nvPr/>
        </p:nvCxnSpPr>
        <p:spPr>
          <a:xfrm flipH="1" flipV="1">
            <a:off x="7099300" y="4267321"/>
            <a:ext cx="147939" cy="314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266C03-E23F-25A7-5BBF-82B95461E879}"/>
              </a:ext>
            </a:extLst>
          </p:cNvPr>
          <p:cNvSpPr txBox="1"/>
          <p:nvPr/>
        </p:nvSpPr>
        <p:spPr>
          <a:xfrm>
            <a:off x="7525019" y="430053"/>
            <a:ext cx="4688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spcAft>
                <a:spcPts val="0"/>
              </a:spcAft>
            </a:pPr>
            <a:r>
              <a:rPr lang="pl-PL" sz="1800" dirty="0"/>
              <a:t>*</a:t>
            </a:r>
            <a:r>
              <a:rPr lang="en-US" sz="1800" dirty="0"/>
              <a:t>Maturity exam </a:t>
            </a:r>
            <a:r>
              <a:rPr lang="pl-PL" sz="1800" dirty="0"/>
              <a:t> - </a:t>
            </a:r>
            <a:r>
              <a:rPr lang="pl-PL" sz="1800" dirty="0" err="1"/>
              <a:t>school</a:t>
            </a:r>
            <a:r>
              <a:rPr lang="pl-PL" sz="1800" dirty="0"/>
              <a:t> </a:t>
            </a:r>
            <a:r>
              <a:rPr lang="pl-PL" sz="1800" dirty="0" err="1"/>
              <a:t>leaving</a:t>
            </a:r>
            <a:r>
              <a:rPr lang="pl-PL" sz="1800" dirty="0"/>
              <a:t> </a:t>
            </a:r>
            <a:r>
              <a:rPr lang="pl-PL" sz="1800" dirty="0" err="1"/>
              <a:t>examination</a:t>
            </a:r>
            <a:endParaRPr lang="pl-PL" sz="1800" dirty="0"/>
          </a:p>
        </p:txBody>
      </p:sp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A75E-FDA7-4CDE-3D7E-0335994BC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6C0858-9816-AD2C-5A73-56612AA882E3}"/>
              </a:ext>
            </a:extLst>
          </p:cNvPr>
          <p:cNvSpPr/>
          <p:nvPr/>
        </p:nvSpPr>
        <p:spPr>
          <a:xfrm>
            <a:off x="487294" y="424882"/>
            <a:ext cx="2049733" cy="890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955335-8670-BED7-8109-924BD091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871" y="1966860"/>
            <a:ext cx="5046190" cy="2577031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pl-PL" sz="3200" dirty="0">
                <a:solidFill>
                  <a:srgbClr val="21968F"/>
                </a:solidFill>
              </a:rPr>
              <a:t>Workshop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1968F"/>
                </a:solidFill>
              </a:rPr>
              <a:t>From Level 4 to Level 5 to level 6 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1968F"/>
                </a:solidFill>
              </a:rPr>
              <a:t>– Does It Work in Europe</a:t>
            </a:r>
            <a:r>
              <a:rPr lang="pl-PL" sz="3200" dirty="0">
                <a:solidFill>
                  <a:srgbClr val="21968F"/>
                </a:solidFill>
              </a:rPr>
              <a:t>?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8CA7EE4-9B38-FA45-36FE-C74AD2BD48D0}"/>
              </a:ext>
            </a:extLst>
          </p:cNvPr>
          <p:cNvSpPr/>
          <p:nvPr/>
        </p:nvSpPr>
        <p:spPr>
          <a:xfrm>
            <a:off x="6484612" y="6645396"/>
            <a:ext cx="30775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https://kwalifikacje.edu.pl/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4762FFC-274B-533C-61C3-00F35A19B670}"/>
              </a:ext>
            </a:extLst>
          </p:cNvPr>
          <p:cNvSpPr/>
          <p:nvPr/>
        </p:nvSpPr>
        <p:spPr>
          <a:xfrm>
            <a:off x="0" y="6642556"/>
            <a:ext cx="37854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https://prk.men.gov.pl/wp-content/uploads/2018/01/ulotka_dl_v06_druk.pdf </a:t>
            </a:r>
            <a:r>
              <a:rPr lang="pl-PL" sz="800" dirty="0" err="1">
                <a:solidFill>
                  <a:schemeClr val="bg1"/>
                </a:solidFill>
              </a:rPr>
              <a:t>pl</a:t>
            </a:r>
            <a:r>
              <a:rPr lang="pl-PL" sz="800" dirty="0">
                <a:solidFill>
                  <a:schemeClr val="bg1"/>
                </a:solidFill>
              </a:rPr>
              <a:t>/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1C1363-9810-DA0D-10D1-48B2F98BFED7}"/>
              </a:ext>
            </a:extLst>
          </p:cNvPr>
          <p:cNvGrpSpPr/>
          <p:nvPr/>
        </p:nvGrpSpPr>
        <p:grpSpPr>
          <a:xfrm>
            <a:off x="-1245" y="-199588"/>
            <a:ext cx="6713578" cy="7253849"/>
            <a:chOff x="2789020" y="394323"/>
            <a:chExt cx="6142079" cy="62453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A54E14-5C88-2EE0-33F2-D10E341AC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3224" t="16665" r="37745" b="-189"/>
            <a:stretch>
              <a:fillRect/>
            </a:stretch>
          </p:blipFill>
          <p:spPr>
            <a:xfrm>
              <a:off x="2789020" y="394323"/>
              <a:ext cx="6142079" cy="624532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A06A77-F2AC-12A0-66A5-32DC4AA97396}"/>
                </a:ext>
              </a:extLst>
            </p:cNvPr>
            <p:cNvSpPr/>
            <p:nvPr/>
          </p:nvSpPr>
          <p:spPr>
            <a:xfrm>
              <a:off x="7535561" y="3685422"/>
              <a:ext cx="1057991" cy="458992"/>
            </a:xfrm>
            <a:prstGeom prst="rect">
              <a:avLst/>
            </a:prstGeom>
            <a:solidFill>
              <a:srgbClr val="489298"/>
            </a:solidFill>
            <a:ln>
              <a:solidFill>
                <a:srgbClr val="4892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F80AE4-385B-B6FB-B38B-96AC3E738CFA}"/>
                </a:ext>
              </a:extLst>
            </p:cNvPr>
            <p:cNvSpPr/>
            <p:nvPr/>
          </p:nvSpPr>
          <p:spPr>
            <a:xfrm>
              <a:off x="7535561" y="4425010"/>
              <a:ext cx="1057991" cy="458992"/>
            </a:xfrm>
            <a:prstGeom prst="rect">
              <a:avLst/>
            </a:prstGeom>
            <a:solidFill>
              <a:srgbClr val="489298"/>
            </a:solidFill>
            <a:ln>
              <a:solidFill>
                <a:srgbClr val="4892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E7499-9B41-CBE5-D21C-0A837C483B92}"/>
              </a:ext>
            </a:extLst>
          </p:cNvPr>
          <p:cNvSpPr/>
          <p:nvPr/>
        </p:nvSpPr>
        <p:spPr>
          <a:xfrm>
            <a:off x="-46" y="1747313"/>
            <a:ext cx="6698041" cy="2536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Łącznik prosty ze strzałką 4">
            <a:extLst>
              <a:ext uri="{FF2B5EF4-FFF2-40B4-BE49-F238E27FC236}">
                <a16:creationId xmlns:a16="http://schemas.microsoft.com/office/drawing/2014/main" id="{D5FCCD59-D71A-7009-01CA-40D214979B06}"/>
              </a:ext>
            </a:extLst>
          </p:cNvPr>
          <p:cNvCxnSpPr/>
          <p:nvPr/>
        </p:nvCxnSpPr>
        <p:spPr>
          <a:xfrm flipV="1">
            <a:off x="5637306" y="3154830"/>
            <a:ext cx="0" cy="540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ze strzałką 4">
            <a:extLst>
              <a:ext uri="{FF2B5EF4-FFF2-40B4-BE49-F238E27FC236}">
                <a16:creationId xmlns:a16="http://schemas.microsoft.com/office/drawing/2014/main" id="{0FD5B81F-1DBC-1F1B-9811-6737C3C6934B}"/>
              </a:ext>
            </a:extLst>
          </p:cNvPr>
          <p:cNvCxnSpPr>
            <a:cxnSpLocks/>
          </p:cNvCxnSpPr>
          <p:nvPr/>
        </p:nvCxnSpPr>
        <p:spPr>
          <a:xfrm flipV="1">
            <a:off x="5637306" y="2224741"/>
            <a:ext cx="0" cy="5408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60902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2159" y="329173"/>
            <a:ext cx="10972800" cy="562074"/>
          </a:xfrm>
        </p:spPr>
        <p:txBody>
          <a:bodyPr lIns="91440" tIns="45720" rIns="91440" bIns="45720" anchor="t">
            <a:noAutofit/>
          </a:bodyPr>
          <a:lstStyle/>
          <a:p>
            <a:r>
              <a:rPr lang="pl-PL" sz="3200" dirty="0">
                <a:solidFill>
                  <a:srgbClr val="21968F"/>
                </a:solidFill>
              </a:rPr>
              <a:t>Design </a:t>
            </a:r>
            <a:r>
              <a:rPr lang="pl-PL" sz="3200" dirty="0" err="1">
                <a:solidFill>
                  <a:srgbClr val="21968F"/>
                </a:solidFill>
              </a:rPr>
              <a:t>Thinking’s</a:t>
            </a:r>
            <a:r>
              <a:rPr lang="pl-PL" sz="3200" dirty="0">
                <a:solidFill>
                  <a:srgbClr val="21968F"/>
                </a:solidFill>
              </a:rPr>
              <a:t> </a:t>
            </a:r>
            <a:r>
              <a:rPr lang="pl-PL" sz="3200" dirty="0" err="1">
                <a:solidFill>
                  <a:srgbClr val="21968F"/>
                </a:solidFill>
              </a:rPr>
              <a:t>Phases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60D4B1-768D-1966-F0B7-49E4A5C5B3A6}"/>
              </a:ext>
            </a:extLst>
          </p:cNvPr>
          <p:cNvGrpSpPr/>
          <p:nvPr/>
        </p:nvGrpSpPr>
        <p:grpSpPr>
          <a:xfrm>
            <a:off x="915504" y="1245676"/>
            <a:ext cx="10360024" cy="4330651"/>
            <a:chOff x="1296504" y="1751435"/>
            <a:chExt cx="9217024" cy="2952328"/>
          </a:xfrm>
        </p:grpSpPr>
        <p:pic>
          <p:nvPicPr>
            <p:cNvPr id="4" name="Picture 2" descr="Gen&#10;X&#10;Gen&#10;Y&#10;Gen&#10;Z&#10;Born&#10;1965-1980&#10;50 million&#10;Born&#10;1980-1995&#10;75 million&#10;Born&#10;1995-2010&#10;100 million&#10;Influenced by fall of Ber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t="18939" b="16352"/>
            <a:stretch>
              <a:fillRect/>
            </a:stretch>
          </p:blipFill>
          <p:spPr bwMode="auto">
            <a:xfrm>
              <a:off x="1296504" y="1751435"/>
              <a:ext cx="9217024" cy="2952328"/>
            </a:xfrm>
            <a:prstGeom prst="rect">
              <a:avLst/>
            </a:prstGeom>
            <a:noFill/>
          </p:spPr>
        </p:pic>
        <p:pic>
          <p:nvPicPr>
            <p:cNvPr id="6" name="Obraz 5" descr="30 elements of value&#10; "/>
            <p:cNvPicPr/>
            <p:nvPr/>
          </p:nvPicPr>
          <p:blipFill>
            <a:blip r:embed="rId5" cstate="print"/>
            <a:srcRect l="14952" t="26057" r="69699" b="61083"/>
            <a:stretch>
              <a:fillRect/>
            </a:stretch>
          </p:blipFill>
          <p:spPr bwMode="auto">
            <a:xfrm>
              <a:off x="2118414" y="3310579"/>
              <a:ext cx="1174292" cy="555955"/>
            </a:xfrm>
            <a:prstGeom prst="rect">
              <a:avLst/>
            </a:prstGeom>
            <a:noFill/>
          </p:spPr>
        </p:pic>
        <p:pic>
          <p:nvPicPr>
            <p:cNvPr id="7" name="Obraz 6" descr="30 elements of value&#10; "/>
            <p:cNvPicPr/>
            <p:nvPr/>
          </p:nvPicPr>
          <p:blipFill>
            <a:blip r:embed="rId5" cstate="print"/>
            <a:srcRect l="60097" t="18274" r="22704" b="70051"/>
            <a:stretch>
              <a:fillRect/>
            </a:stretch>
          </p:blipFill>
          <p:spPr bwMode="auto">
            <a:xfrm>
              <a:off x="3640868" y="2076848"/>
              <a:ext cx="1321409" cy="504748"/>
            </a:xfrm>
            <a:prstGeom prst="rect">
              <a:avLst/>
            </a:prstGeom>
            <a:noFill/>
          </p:spPr>
        </p:pic>
        <p:pic>
          <p:nvPicPr>
            <p:cNvPr id="8" name="Obraz 7" descr="30 elements of value&#10; "/>
            <p:cNvPicPr/>
            <p:nvPr/>
          </p:nvPicPr>
          <p:blipFill>
            <a:blip r:embed="rId5" cstate="print"/>
            <a:srcRect l="73989" t="48757" r="11274" b="39561"/>
            <a:stretch>
              <a:fillRect/>
            </a:stretch>
          </p:blipFill>
          <p:spPr bwMode="auto">
            <a:xfrm>
              <a:off x="5597657" y="3392650"/>
              <a:ext cx="1131417" cy="504748"/>
            </a:xfrm>
            <a:prstGeom prst="rect">
              <a:avLst/>
            </a:prstGeom>
            <a:noFill/>
          </p:spPr>
        </p:pic>
        <p:pic>
          <p:nvPicPr>
            <p:cNvPr id="9" name="Obraz 8" descr="30 elements of value&#10; "/>
            <p:cNvPicPr/>
            <p:nvPr/>
          </p:nvPicPr>
          <p:blipFill>
            <a:blip r:embed="rId5" cstate="print"/>
            <a:srcRect l="30413" t="84293" r="49939" b="3689"/>
            <a:stretch>
              <a:fillRect/>
            </a:stretch>
          </p:blipFill>
          <p:spPr bwMode="auto">
            <a:xfrm>
              <a:off x="8436825" y="2457238"/>
              <a:ext cx="1509775" cy="5193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57978162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1182" y="1199934"/>
            <a:ext cx="398531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400" b="1" dirty="0" err="1"/>
              <a:t>Empathize</a:t>
            </a:r>
            <a:r>
              <a:rPr lang="pl-PL" sz="1400" b="1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/>
              <a:t>Former </a:t>
            </a:r>
            <a:r>
              <a:rPr lang="en-US" sz="1400" b="1" dirty="0"/>
              <a:t>retail manager </a:t>
            </a:r>
            <a:r>
              <a:rPr lang="en-US" sz="1400" dirty="0"/>
              <a:t>laid off due to</a:t>
            </a:r>
            <a:r>
              <a:rPr lang="pl-PL" sz="1400" dirty="0"/>
              <a:t> </a:t>
            </a:r>
            <a:r>
              <a:rPr lang="en-US" sz="1400" dirty="0"/>
              <a:t>automation. Has not applied for jobs in over a decade.</a:t>
            </a:r>
            <a:r>
              <a:rPr lang="pl-PL" sz="1400" dirty="0"/>
              <a:t>  </a:t>
            </a:r>
          </a:p>
          <a:p>
            <a:pPr marL="0" indent="0" algn="ctr">
              <a:buNone/>
            </a:pPr>
            <a:r>
              <a:rPr lang="pl-PL" sz="1400" i="1" dirty="0"/>
              <a:t>„</a:t>
            </a:r>
            <a:r>
              <a:rPr lang="en-US" sz="1400" i="1" dirty="0"/>
              <a:t>I feel like I’ve been left behind in this new digital world</a:t>
            </a:r>
            <a:r>
              <a:rPr lang="pl-PL" sz="1400" i="1" dirty="0"/>
              <a:t>”.</a:t>
            </a:r>
          </a:p>
          <a:p>
            <a:pPr>
              <a:buNone/>
            </a:pPr>
            <a:endParaRPr lang="pl-PL" sz="1400" dirty="0"/>
          </a:p>
          <a:p>
            <a:pPr marL="0" indent="0" algn="just">
              <a:buNone/>
            </a:pPr>
            <a:r>
              <a:rPr lang="pl-PL" sz="1400" b="1" dirty="0" err="1"/>
              <a:t>She</a:t>
            </a:r>
            <a:r>
              <a:rPr lang="pl-PL" sz="1400" b="1" dirty="0"/>
              <a:t> </a:t>
            </a:r>
            <a:r>
              <a:rPr lang="pl-PL" sz="1400" b="1" dirty="0" err="1"/>
              <a:t>needs</a:t>
            </a:r>
            <a:r>
              <a:rPr lang="pl-PL" sz="1400" b="1" dirty="0"/>
              <a:t> </a:t>
            </a:r>
            <a:r>
              <a:rPr lang="pl-PL" sz="1400" b="1" dirty="0" err="1"/>
              <a:t>help</a:t>
            </a:r>
            <a:r>
              <a:rPr lang="pl-PL" sz="1400" b="1" dirty="0"/>
              <a:t>  </a:t>
            </a:r>
            <a:r>
              <a:rPr lang="pl-PL" sz="1400" dirty="0"/>
              <a:t>to </a:t>
            </a:r>
            <a:r>
              <a:rPr lang="en-US" sz="1400" dirty="0"/>
              <a:t>re-enter the workforce and find a meaningful second career.</a:t>
            </a:r>
            <a:endParaRPr lang="pl-PL" sz="1400" dirty="0"/>
          </a:p>
          <a:p>
            <a:pPr marL="0" indent="0" algn="just">
              <a:buNone/>
            </a:pPr>
            <a:r>
              <a:rPr lang="en-US" sz="1400" dirty="0"/>
              <a:t>Understand Inga’s needs, emotions, and context</a:t>
            </a:r>
            <a:endParaRPr lang="pl-PL" sz="1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8F51F-18C5-EAE3-5D40-DAB519DD7C41}"/>
              </a:ext>
            </a:extLst>
          </p:cNvPr>
          <p:cNvSpPr txBox="1"/>
          <p:nvPr/>
        </p:nvSpPr>
        <p:spPr>
          <a:xfrm>
            <a:off x="7683500" y="191959"/>
            <a:ext cx="422605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2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Example</a:t>
            </a:r>
            <a:r>
              <a:rPr lang="pl-PL" sz="32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: </a:t>
            </a:r>
            <a:r>
              <a:rPr lang="pl-PL" sz="3200" dirty="0">
                <a:latin typeface="Calibri"/>
                <a:ea typeface="Calibri"/>
                <a:cs typeface="Arial"/>
              </a:rPr>
              <a:t>   Inga, </a:t>
            </a:r>
            <a:r>
              <a:rPr lang="pl-PL" sz="3200" err="1">
                <a:latin typeface="Calibri"/>
                <a:ea typeface="Calibri"/>
                <a:cs typeface="Arial"/>
              </a:rPr>
              <a:t>age</a:t>
            </a:r>
            <a:r>
              <a:rPr lang="pl-PL" sz="3200" dirty="0">
                <a:latin typeface="Calibri"/>
                <a:ea typeface="Calibri"/>
                <a:cs typeface="Arial"/>
              </a:rPr>
              <a:t> 54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CDE2F2-B7C8-9E74-68B1-4E865E857973}"/>
              </a:ext>
            </a:extLst>
          </p:cNvPr>
          <p:cNvSpPr txBox="1"/>
          <p:nvPr/>
        </p:nvSpPr>
        <p:spPr>
          <a:xfrm>
            <a:off x="151182" y="3352557"/>
            <a:ext cx="40550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sz="1400" b="1" dirty="0" err="1"/>
              <a:t>Define</a:t>
            </a:r>
            <a:r>
              <a:rPr lang="pl-PL" sz="1400" b="1" dirty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400" b="1" dirty="0"/>
              <a:t>Clearly articulate </a:t>
            </a:r>
            <a:r>
              <a:rPr lang="en-US" sz="1400" dirty="0"/>
              <a:t>the core </a:t>
            </a:r>
            <a:r>
              <a:rPr lang="en-US" sz="1400" b="1" dirty="0"/>
              <a:t>problem </a:t>
            </a:r>
            <a:r>
              <a:rPr lang="en-US" sz="1400" dirty="0"/>
              <a:t>Inga is facing</a:t>
            </a:r>
            <a:r>
              <a:rPr lang="pl-PL" sz="1400" dirty="0"/>
              <a:t>.</a:t>
            </a:r>
          </a:p>
          <a:p>
            <a:pPr>
              <a:buNone/>
            </a:pPr>
            <a:r>
              <a:rPr lang="en-US" sz="1400" b="1" dirty="0"/>
              <a:t>Problem Statement (Point of View Statement):</a:t>
            </a:r>
            <a:endParaRPr lang="pl-PL" sz="1400" b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1400" i="1" dirty="0"/>
              <a:t>“Inga is a skilled, motivated adult who wants to re-enter the workforce but feels excluded due to digital skill gaps and age-related biases. She needs personalized, respectful guidance to build confidence and navigate a modern job search.”</a:t>
            </a:r>
            <a:endParaRPr lang="pl-PL" sz="1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0F69BD5-2EBE-BBBA-5E39-1B94E01C9D1D}"/>
              </a:ext>
            </a:extLst>
          </p:cNvPr>
          <p:cNvSpPr txBox="1"/>
          <p:nvPr/>
        </p:nvSpPr>
        <p:spPr>
          <a:xfrm>
            <a:off x="4343400" y="1151070"/>
            <a:ext cx="422605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err="1"/>
              <a:t>Ideate</a:t>
            </a:r>
            <a:endParaRPr lang="pl-PL" sz="1400" b="1" dirty="0"/>
          </a:p>
          <a:p>
            <a:pPr>
              <a:buNone/>
            </a:pPr>
            <a:r>
              <a:rPr lang="en-US" sz="1400" dirty="0"/>
              <a:t>Generate </a:t>
            </a:r>
            <a:r>
              <a:rPr lang="en-US" sz="1400" b="1" dirty="0"/>
              <a:t>ideas without judgment</a:t>
            </a:r>
            <a:r>
              <a:rPr lang="en-US" sz="1400" dirty="0"/>
              <a:t>. Think broadly.</a:t>
            </a:r>
            <a:endParaRPr lang="pl-PL" sz="1400" dirty="0"/>
          </a:p>
          <a:p>
            <a:pPr>
              <a:buNone/>
            </a:pPr>
            <a:r>
              <a:rPr lang="en-US" sz="1400" b="1" dirty="0"/>
              <a:t>Brainstorming ideas:</a:t>
            </a:r>
            <a:endParaRPr lang="pl-PL" sz="1400" dirty="0"/>
          </a:p>
          <a:p>
            <a:pPr marL="265113" lvl="0" indent="-26511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Digital skills workshops tailored for </a:t>
            </a:r>
            <a:r>
              <a:rPr lang="pl-PL" sz="1400" dirty="0"/>
              <a:t>5</a:t>
            </a:r>
            <a:r>
              <a:rPr lang="en-US" sz="1400" dirty="0"/>
              <a:t>0+</a:t>
            </a:r>
            <a:endParaRPr lang="pl-PL" sz="1400" dirty="0"/>
          </a:p>
          <a:p>
            <a:pPr marL="265113" lvl="0" indent="-26511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Peer mentoring by other adults who successfully transitioned</a:t>
            </a:r>
            <a:r>
              <a:rPr lang="pl-PL" sz="1400" dirty="0"/>
              <a:t>,</a:t>
            </a:r>
          </a:p>
          <a:p>
            <a:pPr marL="265113" lvl="0" indent="-26511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Confidence-boosting “re-entry bootcamp”</a:t>
            </a:r>
            <a:r>
              <a:rPr lang="pl-PL" sz="1400" dirty="0"/>
              <a:t>,</a:t>
            </a:r>
          </a:p>
          <a:p>
            <a:pPr marL="265113" lvl="0" indent="-26511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Digital job search simulator or sandbox</a:t>
            </a:r>
            <a:r>
              <a:rPr lang="pl-PL" sz="1400" dirty="0"/>
              <a:t>,</a:t>
            </a:r>
          </a:p>
          <a:p>
            <a:pPr marL="265113" lvl="0" indent="-26511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Employer outreach to recognize older talent</a:t>
            </a:r>
            <a:r>
              <a:rPr lang="pl-PL" sz="1400" dirty="0"/>
              <a:t>,</a:t>
            </a:r>
          </a:p>
          <a:p>
            <a:pPr marL="265113" lvl="0" indent="-265113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Storytelling platform to normalize adult career transitions</a:t>
            </a:r>
            <a:r>
              <a:rPr lang="pl-PL" sz="1400" dirty="0"/>
              <a:t>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BA98F6C-34DC-39D6-6076-40FEA481BC83}"/>
              </a:ext>
            </a:extLst>
          </p:cNvPr>
          <p:cNvSpPr txBox="1"/>
          <p:nvPr/>
        </p:nvSpPr>
        <p:spPr>
          <a:xfrm>
            <a:off x="4343400" y="3581816"/>
            <a:ext cx="39746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 err="1"/>
              <a:t>Prototype</a:t>
            </a:r>
            <a:endParaRPr lang="pl-PL" sz="1400" b="1" dirty="0"/>
          </a:p>
          <a:p>
            <a:pPr lvl="0"/>
            <a:r>
              <a:rPr lang="pl-PL" sz="1400" dirty="0"/>
              <a:t>1. </a:t>
            </a:r>
            <a:r>
              <a:rPr lang="en-US" sz="1400" dirty="0"/>
              <a:t>A 1-week </a:t>
            </a:r>
            <a:r>
              <a:rPr lang="en-US" sz="1400" b="1" dirty="0"/>
              <a:t>“Career Restart Lab”</a:t>
            </a:r>
            <a:r>
              <a:rPr lang="en-US" sz="1400" dirty="0"/>
              <a:t> with:</a:t>
            </a:r>
            <a:endParaRPr lang="pl-PL" sz="1400" dirty="0"/>
          </a:p>
          <a:p>
            <a:pPr marL="265113" lvl="1" indent="-265113">
              <a:buFont typeface="Wingdings" panose="05000000000000000000" pitchFamily="2" charset="2"/>
              <a:buChar char="ü"/>
            </a:pPr>
            <a:r>
              <a:rPr lang="en-US" sz="1400" dirty="0"/>
              <a:t>A hands-on session on job portals and email setup</a:t>
            </a:r>
            <a:endParaRPr lang="pl-PL" sz="1400" dirty="0"/>
          </a:p>
          <a:p>
            <a:pPr marL="265113" lvl="1" indent="-265113">
              <a:buFont typeface="Wingdings" panose="05000000000000000000" pitchFamily="2" charset="2"/>
              <a:buChar char="ü"/>
            </a:pPr>
            <a:r>
              <a:rPr lang="en-US" sz="1400" dirty="0"/>
              <a:t>A peer group for shared stories</a:t>
            </a:r>
            <a:endParaRPr lang="pl-PL" sz="1400" dirty="0"/>
          </a:p>
          <a:p>
            <a:pPr marL="265113" lvl="1" indent="-265113">
              <a:buFont typeface="Wingdings" panose="05000000000000000000" pitchFamily="2" charset="2"/>
              <a:buChar char="ü"/>
            </a:pPr>
            <a:r>
              <a:rPr lang="pl-PL" sz="1400" dirty="0"/>
              <a:t>Coaching on </a:t>
            </a:r>
            <a:r>
              <a:rPr lang="pl-PL" sz="1400" dirty="0" err="1"/>
              <a:t>framing</a:t>
            </a:r>
            <a:r>
              <a:rPr lang="pl-PL" sz="1400" dirty="0"/>
              <a:t> </a:t>
            </a:r>
            <a:r>
              <a:rPr lang="pl-PL" sz="1400" dirty="0" err="1"/>
              <a:t>transferable</a:t>
            </a:r>
            <a:r>
              <a:rPr lang="pl-PL" sz="1400" dirty="0"/>
              <a:t> </a:t>
            </a:r>
            <a:r>
              <a:rPr lang="pl-PL" sz="1400" dirty="0" err="1"/>
              <a:t>skills</a:t>
            </a:r>
            <a:endParaRPr lang="pl-PL" sz="1400" dirty="0"/>
          </a:p>
          <a:p>
            <a:pPr marL="265113" lvl="1" indent="-265113">
              <a:buFont typeface="Wingdings" panose="05000000000000000000" pitchFamily="2" charset="2"/>
              <a:buChar char="ü"/>
            </a:pPr>
            <a:r>
              <a:rPr lang="en-US" sz="1400" dirty="0"/>
              <a:t>“Practice applications” in a no-risk environment</a:t>
            </a:r>
            <a:r>
              <a:rPr lang="pl-PL" sz="1400" dirty="0"/>
              <a:t>.</a:t>
            </a:r>
          </a:p>
          <a:p>
            <a:pPr marL="0" lvl="1"/>
            <a:r>
              <a:rPr lang="pl-PL" sz="1400" dirty="0"/>
              <a:t>2.  </a:t>
            </a:r>
            <a:r>
              <a:rPr lang="pl-PL" sz="1400" dirty="0" err="1"/>
              <a:t>Study</a:t>
            </a:r>
            <a:r>
              <a:rPr lang="pl-PL" sz="1400" dirty="0"/>
              <a:t> on Level 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9B3E23A-B502-7148-4F14-B1798544235B}"/>
              </a:ext>
            </a:extLst>
          </p:cNvPr>
          <p:cNvSpPr txBox="1"/>
          <p:nvPr/>
        </p:nvSpPr>
        <p:spPr>
          <a:xfrm>
            <a:off x="8318042" y="1157763"/>
            <a:ext cx="36332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/>
              <a:t>Test</a:t>
            </a:r>
          </a:p>
          <a:p>
            <a:r>
              <a:rPr lang="en-US" sz="1400" dirty="0"/>
              <a:t>Try the prototype with Inga or people like her.</a:t>
            </a:r>
            <a:endParaRPr lang="pl-PL" sz="1400" dirty="0"/>
          </a:p>
          <a:p>
            <a:pPr marL="265113" lvl="0" indent="-265113">
              <a:buFont typeface="Wingdings" pitchFamily="2" charset="2"/>
              <a:buChar char="ü"/>
            </a:pPr>
            <a:r>
              <a:rPr lang="en-US" sz="1400" dirty="0"/>
              <a:t>Observe how Inga interacts with the workshop.</a:t>
            </a:r>
            <a:endParaRPr lang="pl-PL" sz="1400" dirty="0"/>
          </a:p>
          <a:p>
            <a:pPr marL="265113" lvl="0" indent="-265113">
              <a:buFont typeface="Wingdings" pitchFamily="2" charset="2"/>
              <a:buChar char="ü"/>
            </a:pPr>
            <a:r>
              <a:rPr lang="en-US" sz="1400" dirty="0"/>
              <a:t>Gather feedback: What made her smile? </a:t>
            </a:r>
            <a:r>
              <a:rPr lang="pl-PL" sz="1400" dirty="0" err="1"/>
              <a:t>What</a:t>
            </a:r>
            <a:r>
              <a:rPr lang="pl-PL" sz="1400" dirty="0"/>
              <a:t> </a:t>
            </a:r>
            <a:r>
              <a:rPr lang="pl-PL" sz="1400" dirty="0" err="1"/>
              <a:t>confused</a:t>
            </a:r>
            <a:r>
              <a:rPr lang="pl-PL" sz="1400" dirty="0"/>
              <a:t> </a:t>
            </a:r>
            <a:r>
              <a:rPr lang="pl-PL" sz="1400" dirty="0" err="1"/>
              <a:t>her</a:t>
            </a:r>
            <a:r>
              <a:rPr lang="pl-PL" sz="1400" dirty="0"/>
              <a:t>?</a:t>
            </a:r>
          </a:p>
          <a:p>
            <a:pPr marL="265113" lvl="0" indent="-265113">
              <a:buFont typeface="Wingdings" pitchFamily="2" charset="2"/>
              <a:buChar char="ü"/>
            </a:pPr>
            <a:r>
              <a:rPr lang="en-US" sz="1400" dirty="0"/>
              <a:t>Ask: </a:t>
            </a:r>
            <a:r>
              <a:rPr lang="en-US" sz="1400" i="1" dirty="0"/>
              <a:t>What would make you feel ready to apply for a job now?</a:t>
            </a:r>
            <a:endParaRPr lang="pl-PL" sz="1400" dirty="0"/>
          </a:p>
          <a:p>
            <a:pPr marL="265113" lvl="0" indent="-265113">
              <a:buFont typeface="Wingdings" pitchFamily="2" charset="2"/>
              <a:buChar char="ü"/>
            </a:pPr>
            <a:r>
              <a:rPr lang="en-US" sz="1400" dirty="0"/>
              <a:t>Measure confidence change pre/post.</a:t>
            </a:r>
            <a:endParaRPr lang="pl-PL" sz="1400" dirty="0"/>
          </a:p>
          <a:p>
            <a:endParaRPr lang="pl-PL" sz="1400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B9A27EB-7D4F-2751-483B-0CF2E50269E9}"/>
              </a:ext>
            </a:extLst>
          </p:cNvPr>
          <p:cNvSpPr txBox="1">
            <a:spLocks/>
          </p:cNvSpPr>
          <p:nvPr/>
        </p:nvSpPr>
        <p:spPr bwMode="auto">
          <a:xfrm>
            <a:off x="3067050" y="5876783"/>
            <a:ext cx="6057900" cy="98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kumimoji="0" lang="pl-P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Recognistion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pl-P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 (</a:t>
            </a:r>
            <a:r>
              <a:rPr kumimoji="0" lang="pl-PL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EQF), </a:t>
            </a:r>
          </a:p>
          <a:p>
            <a:pPr marL="342900" marR="0" lvl="0" indent="-342900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  <a:tabLst/>
              <a:defRPr/>
            </a:pPr>
            <a:r>
              <a:rPr lang="pl-PL" sz="1200" b="1" kern="0" dirty="0">
                <a:solidFill>
                  <a:srgbClr val="000000"/>
                </a:solidFill>
                <a:latin typeface="+mn-lt"/>
                <a:cs typeface="+mn-cs"/>
              </a:rPr>
              <a:t>Course </a:t>
            </a:r>
            <a:r>
              <a:rPr lang="pl-PL" sz="1200" b="1" kern="0" dirty="0" err="1">
                <a:solidFill>
                  <a:srgbClr val="000000"/>
                </a:solidFill>
                <a:latin typeface="+mn-lt"/>
                <a:cs typeface="+mn-cs"/>
              </a:rPr>
              <a:t>or</a:t>
            </a:r>
            <a:r>
              <a:rPr lang="pl-PL" sz="1200" b="1" kern="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pl-PL" sz="1200" b="1" kern="0" dirty="0" err="1">
                <a:solidFill>
                  <a:srgbClr val="000000"/>
                </a:solidFill>
                <a:latin typeface="+mn-lt"/>
                <a:cs typeface="+mn-cs"/>
              </a:rPr>
              <a:t>study</a:t>
            </a:r>
            <a:r>
              <a:rPr lang="pl-PL" sz="1200" b="1" kern="0" dirty="0">
                <a:solidFill>
                  <a:srgbClr val="000000"/>
                </a:solidFill>
                <a:latin typeface="+mn-lt"/>
                <a:cs typeface="+mn-cs"/>
              </a:rPr>
              <a:t> on </a:t>
            </a:r>
            <a:r>
              <a:rPr lang="pl-PL" sz="1200" b="1" kern="0" dirty="0" err="1">
                <a:solidFill>
                  <a:srgbClr val="000000"/>
                </a:solidFill>
                <a:latin typeface="+mn-lt"/>
                <a:cs typeface="+mn-cs"/>
              </a:rPr>
              <a:t>level</a:t>
            </a:r>
            <a:r>
              <a:rPr lang="pl-PL" sz="1200" b="1" kern="0" dirty="0">
                <a:solidFill>
                  <a:srgbClr val="000000"/>
                </a:solidFill>
                <a:latin typeface="+mn-lt"/>
                <a:cs typeface="+mn-cs"/>
              </a:rPr>
              <a:t> 5????</a:t>
            </a: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l-P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77191" y="836046"/>
            <a:ext cx="2883751" cy="524561"/>
          </a:xfrm>
        </p:spPr>
        <p:txBody>
          <a:bodyPr lIns="91440" tIns="45720" rIns="91440" bIns="45720" anchor="t"/>
          <a:lstStyle/>
          <a:p>
            <a:r>
              <a:rPr lang="pl-PL" sz="2400" dirty="0" err="1">
                <a:solidFill>
                  <a:srgbClr val="21968F"/>
                </a:solidFill>
              </a:rPr>
              <a:t>Inga’s</a:t>
            </a:r>
            <a:r>
              <a:rPr lang="pl-PL" sz="2400" dirty="0">
                <a:solidFill>
                  <a:srgbClr val="21968F"/>
                </a:solidFill>
              </a:rPr>
              <a:t> </a:t>
            </a:r>
            <a:r>
              <a:rPr lang="pl-PL" sz="2400" b="1" dirty="0">
                <a:solidFill>
                  <a:srgbClr val="21968F"/>
                </a:solidFill>
              </a:rPr>
              <a:t>EMPATHY MAP</a:t>
            </a:r>
            <a:endParaRPr lang="pl-PL" sz="2400" b="1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171288"/>
              </p:ext>
            </p:extLst>
          </p:nvPr>
        </p:nvGraphicFramePr>
        <p:xfrm>
          <a:off x="528484" y="1485899"/>
          <a:ext cx="11432458" cy="4279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7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8201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SAYS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THINKS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0887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FEELS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Elipsa 5"/>
          <p:cNvSpPr/>
          <p:nvPr/>
        </p:nvSpPr>
        <p:spPr>
          <a:xfrm>
            <a:off x="5248500" y="3198352"/>
            <a:ext cx="1387545" cy="98435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INGA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5980"/>
              </p:ext>
            </p:extLst>
          </p:nvPr>
        </p:nvGraphicFramePr>
        <p:xfrm>
          <a:off x="553174" y="6110048"/>
          <a:ext cx="11407768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3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572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PAINS  </a:t>
                      </a:r>
                      <a:r>
                        <a:rPr lang="en-US" sz="1400" dirty="0"/>
                        <a:t>Feels left behind by digital transformation</a:t>
                      </a:r>
                      <a:r>
                        <a:rPr lang="pl-PL" sz="1400" dirty="0"/>
                        <a:t>; </a:t>
                      </a:r>
                      <a:r>
                        <a:rPr lang="en-US" sz="1400" dirty="0"/>
                        <a:t>Afraid of being rejected due to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GAINS </a:t>
                      </a:r>
                      <a:r>
                        <a:rPr lang="en-US" sz="1400" dirty="0"/>
                        <a:t>Gains digital confidence through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hands-on help. Finds community and support from peers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6273800" y="1830960"/>
            <a:ext cx="5443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>
              <a:buFont typeface="Wingdings" pitchFamily="2" charset="2"/>
              <a:buChar char="ü"/>
            </a:pPr>
            <a:r>
              <a:rPr lang="en-US" i="1" dirty="0"/>
              <a:t>"I’ve worked all my life. I should still have value in the workforce."</a:t>
            </a:r>
            <a:endParaRPr lang="pl-PL" i="1" dirty="0"/>
          </a:p>
          <a:p>
            <a:pPr marL="266700" lvl="0" indent="-266700" algn="just">
              <a:buFont typeface="Wingdings" pitchFamily="2" charset="2"/>
              <a:buChar char="ü"/>
            </a:pPr>
            <a:r>
              <a:rPr lang="en-US" i="1" dirty="0"/>
              <a:t>"Everyone expects me to know how to apply online or build a CV from scratch."</a:t>
            </a:r>
            <a:endParaRPr lang="pl-PL" i="1" dirty="0"/>
          </a:p>
          <a:p>
            <a:pPr marL="266700" indent="-266700" algn="just">
              <a:buFont typeface="Wingdings" pitchFamily="2" charset="2"/>
              <a:buChar char="ü"/>
            </a:pPr>
            <a:r>
              <a:rPr lang="en-US" i="1" dirty="0"/>
              <a:t>"I don't want to start over, but I also don't want to be stuck." </a:t>
            </a:r>
            <a:endParaRPr lang="pl-PL" b="1" i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273800" y="4085284"/>
            <a:ext cx="553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buFont typeface="Wingdings" pitchFamily="2" charset="2"/>
              <a:buChar char="ü"/>
            </a:pPr>
            <a:r>
              <a:rPr lang="en-US" dirty="0"/>
              <a:t>Anxious about not having the right skills</a:t>
            </a:r>
            <a:endParaRPr lang="pl-PL" dirty="0"/>
          </a:p>
          <a:p>
            <a:pPr marL="266700" lvl="0" indent="-266700">
              <a:buFont typeface="Wingdings" pitchFamily="2" charset="2"/>
              <a:buChar char="ü"/>
            </a:pPr>
            <a:r>
              <a:rPr lang="en-US" dirty="0"/>
              <a:t>Frustrated that her past experience seems overlooked</a:t>
            </a:r>
            <a:endParaRPr lang="pl-PL" dirty="0"/>
          </a:p>
          <a:p>
            <a:pPr marL="266700" lvl="0" indent="-266700">
              <a:buFont typeface="Wingdings" pitchFamily="2" charset="2"/>
              <a:buChar char="ü"/>
            </a:pPr>
            <a:r>
              <a:rPr lang="pl-PL" dirty="0" err="1"/>
              <a:t>Hopeful</a:t>
            </a:r>
            <a:r>
              <a:rPr lang="pl-PL" dirty="0"/>
              <a:t> but </a:t>
            </a:r>
            <a:r>
              <a:rPr lang="pl-PL" dirty="0" err="1"/>
              <a:t>hesitant</a:t>
            </a:r>
            <a:endParaRPr lang="pl-PL" dirty="0"/>
          </a:p>
          <a:p>
            <a:pPr marL="266700" indent="-266700">
              <a:buFont typeface="Wingdings" pitchFamily="2" charset="2"/>
              <a:buChar char="ü"/>
            </a:pPr>
            <a:r>
              <a:rPr lang="en-US" dirty="0"/>
              <a:t>Feels shame asking for help in digital skills </a:t>
            </a:r>
            <a:endParaRPr lang="pl-PL" b="1" i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74700" y="4036542"/>
            <a:ext cx="4802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en-US" dirty="0"/>
              <a:t>Avoids online applications</a:t>
            </a:r>
            <a:endParaRPr lang="pl-PL" dirty="0"/>
          </a:p>
          <a:p>
            <a:pPr marL="358775" indent="-358775">
              <a:buFont typeface="Wingdings" pitchFamily="2" charset="2"/>
              <a:buChar char="ü"/>
            </a:pPr>
            <a:r>
              <a:rPr lang="en-US" dirty="0"/>
              <a:t>Attends job center meetings</a:t>
            </a:r>
            <a:endParaRPr lang="pl-PL" dirty="0"/>
          </a:p>
          <a:p>
            <a:pPr marL="358775" indent="-358775">
              <a:buFont typeface="Wingdings" pitchFamily="2" charset="2"/>
              <a:buChar char="ü"/>
            </a:pPr>
            <a:r>
              <a:rPr lang="en-US" dirty="0"/>
              <a:t>Occasionally browses job ads in newspapers</a:t>
            </a:r>
            <a:endParaRPr lang="pl-PL" dirty="0"/>
          </a:p>
          <a:p>
            <a:pPr marL="358775" indent="-358775">
              <a:buFont typeface="Wingdings" pitchFamily="2" charset="2"/>
              <a:buChar char="ü"/>
            </a:pPr>
            <a:r>
              <a:rPr lang="en-US" dirty="0"/>
              <a:t>Tries digital tools but gives up quickly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774700" y="2048131"/>
            <a:ext cx="4716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pitchFamily="2" charset="2"/>
              <a:buChar char="ü"/>
            </a:pPr>
            <a:r>
              <a:rPr lang="en-US" i="1" dirty="0"/>
              <a:t>"I feel like I've been left behind.„</a:t>
            </a:r>
            <a:endParaRPr lang="pl-PL" i="1" dirty="0"/>
          </a:p>
          <a:p>
            <a:pPr marL="358775" indent="-358775">
              <a:buFont typeface="Wingdings" pitchFamily="2" charset="2"/>
              <a:buChar char="ü"/>
            </a:pPr>
            <a:r>
              <a:rPr lang="en-US" i="1" dirty="0"/>
              <a:t>"I'm too old to learn all this digital stuff.„</a:t>
            </a:r>
            <a:endParaRPr lang="pl-PL" i="1" dirty="0"/>
          </a:p>
          <a:p>
            <a:pPr marL="358775" indent="-358775">
              <a:buFont typeface="Wingdings" pitchFamily="2" charset="2"/>
              <a:buChar char="ü"/>
            </a:pPr>
            <a:r>
              <a:rPr lang="en-US" i="1" dirty="0"/>
              <a:t>"I just want a job where I feel useful again."</a:t>
            </a:r>
            <a:endParaRPr lang="pl-PL" b="1" i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F001279-A3A5-9040-3822-9EAC1EEFB917}"/>
              </a:ext>
            </a:extLst>
          </p:cNvPr>
          <p:cNvSpPr/>
          <p:nvPr/>
        </p:nvSpPr>
        <p:spPr>
          <a:xfrm>
            <a:off x="2435042" y="154346"/>
            <a:ext cx="9254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Empathy map </a:t>
            </a:r>
            <a:r>
              <a:rPr lang="pl-PL" sz="1600" dirty="0" err="1"/>
              <a:t>is</a:t>
            </a:r>
            <a:r>
              <a:rPr lang="pl-PL" sz="1600" dirty="0"/>
              <a:t> a</a:t>
            </a:r>
            <a:r>
              <a:rPr lang="en-US" sz="1600" dirty="0"/>
              <a:t> </a:t>
            </a:r>
            <a:r>
              <a:rPr lang="en-US" sz="1600" b="1" dirty="0"/>
              <a:t>visualization tool </a:t>
            </a:r>
            <a:r>
              <a:rPr lang="en-US" sz="1600" dirty="0"/>
              <a:t>that allow to articulate </a:t>
            </a:r>
            <a:r>
              <a:rPr lang="en-US" sz="1600" b="1" dirty="0"/>
              <a:t>what you know about users</a:t>
            </a:r>
            <a:r>
              <a:rPr lang="en-US" sz="1600" dirty="0"/>
              <a:t>. </a:t>
            </a:r>
            <a:endParaRPr lang="pl-PL" sz="1600" dirty="0"/>
          </a:p>
          <a:p>
            <a:pPr algn="just"/>
            <a:r>
              <a:rPr lang="pl-PL" sz="1600" dirty="0" err="1"/>
              <a:t>It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en-US" sz="1600" dirty="0"/>
              <a:t>often considered a part of the </a:t>
            </a:r>
            <a:r>
              <a:rPr lang="en-US" sz="1600" b="1" dirty="0"/>
              <a:t>design thinking </a:t>
            </a:r>
            <a:r>
              <a:rPr lang="en-US" sz="1600" dirty="0"/>
              <a:t>methodology, and</a:t>
            </a:r>
            <a:r>
              <a:rPr lang="pl-PL" sz="1600" dirty="0"/>
              <a:t> </a:t>
            </a:r>
            <a:r>
              <a:rPr lang="en-US" sz="1600" b="1" dirty="0"/>
              <a:t>empower</a:t>
            </a:r>
            <a:r>
              <a:rPr lang="pl-PL" sz="1600" b="1" dirty="0"/>
              <a:t>s</a:t>
            </a:r>
            <a:r>
              <a:rPr lang="en-US" sz="1600" b="1" dirty="0"/>
              <a:t> to create a shared understanding of user needs </a:t>
            </a:r>
            <a:r>
              <a:rPr lang="en-US" sz="1600" dirty="0"/>
              <a:t>and </a:t>
            </a:r>
            <a:r>
              <a:rPr lang="en-US" sz="1600" b="1" dirty="0"/>
              <a:t>help decision-makers </a:t>
            </a:r>
            <a:r>
              <a:rPr lang="en-US" sz="1600" dirty="0"/>
              <a:t>with key judgment calls.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9632234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BE22-9D4C-B44E-D4D9-9D566080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1B0B0C4-7530-1CF2-1219-934C3E77D156}"/>
              </a:ext>
            </a:extLst>
          </p:cNvPr>
          <p:cNvSpPr txBox="1"/>
          <p:nvPr/>
        </p:nvSpPr>
        <p:spPr>
          <a:xfrm>
            <a:off x="1301003" y="2848550"/>
            <a:ext cx="609790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3200" dirty="0">
                <a:solidFill>
                  <a:srgbClr val="229992"/>
                </a:solidFill>
                <a:latin typeface="+mn-lt"/>
                <a:cs typeface="Arial"/>
              </a:rPr>
              <a:t>WHERE AM I FROM?</a:t>
            </a:r>
            <a:endParaRPr lang="pl-PL" sz="3200" dirty="0">
              <a:solidFill>
                <a:srgbClr val="22999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590408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7900" y="371910"/>
            <a:ext cx="3746500" cy="524561"/>
          </a:xfrm>
        </p:spPr>
        <p:txBody>
          <a:bodyPr lIns="91440" tIns="45720" rIns="91440" bIns="45720" anchor="t"/>
          <a:lstStyle/>
          <a:p>
            <a:pPr algn="l"/>
            <a:r>
              <a:rPr lang="pl-PL" sz="2400" dirty="0" err="1">
                <a:solidFill>
                  <a:srgbClr val="21968F"/>
                </a:solidFill>
              </a:rPr>
              <a:t>Try</a:t>
            </a:r>
            <a:r>
              <a:rPr lang="pl-PL" sz="2400" dirty="0">
                <a:solidFill>
                  <a:srgbClr val="21968F"/>
                </a:solidFill>
              </a:rPr>
              <a:t> to </a:t>
            </a:r>
            <a:r>
              <a:rPr lang="pl-PL" sz="2400" dirty="0" err="1">
                <a:solidFill>
                  <a:srgbClr val="21968F"/>
                </a:solidFill>
              </a:rPr>
              <a:t>solve</a:t>
            </a:r>
            <a:r>
              <a:rPr lang="pl-PL" sz="2400" dirty="0">
                <a:solidFill>
                  <a:srgbClr val="21968F"/>
                </a:solidFill>
              </a:rPr>
              <a:t> the problem…</a:t>
            </a:r>
            <a:endParaRPr lang="pl-PL" sz="2400" dirty="0">
              <a:solidFill>
                <a:srgbClr val="21968F"/>
              </a:solidFill>
              <a:ea typeface="Calibri"/>
              <a:cs typeface="Calibri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498702"/>
              </p:ext>
            </p:extLst>
          </p:nvPr>
        </p:nvGraphicFramePr>
        <p:xfrm>
          <a:off x="381354" y="1091130"/>
          <a:ext cx="11432458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38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500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Sara, Age 26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Migrant from Syria with a degree in economics. Currently unemployed and navigating a new country and culture.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Goals: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Wants to work in finance or admin. Aims to regain professional stability.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Language barrier, non-recognized qualifications, limited local network, low confidence.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Quote: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"I just need someone to show me the first step."</a:t>
                      </a:r>
                      <a:endParaRPr lang="pl-PL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Eleni, Age 47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dirty="0" err="1"/>
                        <a:t>dministrative</a:t>
                      </a:r>
                      <a:r>
                        <a:rPr lang="en-US" sz="1800" dirty="0"/>
                        <a:t> coordinator in a small family-run business for over 20 years. After the business closed during the pandemic, she’s been out of the workforce for 2 years. Volunteers occasionally to stay active and connected</a:t>
                      </a:r>
                      <a:r>
                        <a:rPr lang="pl-PL" sz="1800" dirty="0"/>
                        <a:t>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Goals: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Rejoin the workforce in a meaningful, stable role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/>
                        <a:t>Lacks confidence in interviews and job applications</a:t>
                      </a:r>
                      <a:r>
                        <a:rPr lang="pl-PL" sz="1800" dirty="0"/>
                        <a:t>;</a:t>
                      </a:r>
                      <a:r>
                        <a:rPr lang="pl-PL" sz="1800" baseline="0" dirty="0"/>
                        <a:t> </a:t>
                      </a:r>
                      <a:r>
                        <a:rPr lang="en-US" sz="1800" dirty="0"/>
                        <a:t>Worries her age will be seen as a disadvantage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Quote: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en-US" sz="1800" i="1" dirty="0"/>
                        <a:t>I’ve worked with people all my life — but I don’t know how to show that on a CV anymore</a:t>
                      </a:r>
                      <a:r>
                        <a:rPr lang="pl-PL" sz="1800" i="1" dirty="0"/>
                        <a:t>”.</a:t>
                      </a:r>
                      <a:endParaRPr lang="pl-PL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007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Johan, Age 18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Recent high school graduate from a rural area. No plans for higher education yet.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Goals: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Wants to find work but is unsure of career interests.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Lack of guidance, limited job market exposure, peer pressure to "just get a job".</a:t>
                      </a:r>
                      <a:b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Quote: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"Everyone else seems to know what they’re doing—I don’t."</a:t>
                      </a:r>
                      <a:endParaRPr lang="pl-PL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Tomasz, Age </a:t>
                      </a:r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Dropped out of vocational training. Works occasional gig jobs and lives with family.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Goals: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Would like to return to education or find a stable job.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Challenges: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Low motivation, unclear pathway, financial instability.</a:t>
                      </a:r>
                      <a:b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Quote: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"I want to do something with </a:t>
                      </a:r>
                      <a:endParaRPr lang="pl-PL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9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 life—but I don't know where to start."</a:t>
                      </a:r>
                      <a:endParaRPr lang="pl-PL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297120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EB256-0E36-1A85-1DCF-DB2CA751F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E64F12-B8F1-606A-87A4-2231441E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916" y="387537"/>
            <a:ext cx="8956589" cy="1325563"/>
          </a:xfrm>
        </p:spPr>
        <p:txBody>
          <a:bodyPr lIns="91440" tIns="45720" rIns="91440" bIns="45720" anchor="t"/>
          <a:lstStyle/>
          <a:p>
            <a:r>
              <a:rPr lang="pl-PL" sz="3200" dirty="0" err="1">
                <a:solidFill>
                  <a:srgbClr val="21968F"/>
                </a:solidFill>
              </a:rPr>
              <a:t>Let’s</a:t>
            </a:r>
            <a:r>
              <a:rPr lang="pl-PL" sz="3200" dirty="0">
                <a:solidFill>
                  <a:srgbClr val="21968F"/>
                </a:solidFill>
              </a:rPr>
              <a:t> talk…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47700" y="1229856"/>
            <a:ext cx="10896600" cy="311354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71500" indent="-571500" algn="l">
              <a:lnSpc>
                <a:spcPct val="300000"/>
              </a:lnSpc>
              <a:buFont typeface="Wingdings" panose="05000000000000000000" pitchFamily="2" charset="2"/>
              <a:buChar char="§"/>
            </a:pPr>
            <a:r>
              <a:rPr lang="pl-PL" sz="3600" dirty="0" err="1"/>
              <a:t>What</a:t>
            </a:r>
            <a:r>
              <a:rPr lang="pl-PL" sz="3600" dirty="0"/>
              <a:t> </a:t>
            </a:r>
            <a:r>
              <a:rPr lang="pl-PL" sz="3600" dirty="0" err="1"/>
              <a:t>should</a:t>
            </a:r>
            <a:r>
              <a:rPr lang="pl-PL" sz="3600" dirty="0"/>
              <a:t> the Europe do in VET </a:t>
            </a:r>
            <a:r>
              <a:rPr lang="pl-PL" sz="3600" dirty="0" err="1"/>
              <a:t>area</a:t>
            </a:r>
            <a:r>
              <a:rPr lang="pl-PL" sz="3600" dirty="0"/>
              <a:t> on </a:t>
            </a:r>
            <a:r>
              <a:rPr lang="pl-PL" sz="3600" dirty="0" err="1"/>
              <a:t>level</a:t>
            </a:r>
            <a:r>
              <a:rPr lang="pl-PL" sz="3600" dirty="0"/>
              <a:t> 5  </a:t>
            </a:r>
            <a:r>
              <a:rPr lang="pl-PL" sz="3600" b="1" dirty="0"/>
              <a:t>???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sz="3600" dirty="0"/>
              <a:t>Have you noticed that employers are interested in Level 5 graduates?</a:t>
            </a:r>
            <a:endParaRPr lang="pl-PL" sz="3600" dirty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93510435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AF14B-D973-E30B-EF87-8E4F2D4D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11033E4-E1C6-C779-4239-09F4D0773AB8}"/>
              </a:ext>
            </a:extLst>
          </p:cNvPr>
          <p:cNvSpPr txBox="1"/>
          <p:nvPr/>
        </p:nvSpPr>
        <p:spPr>
          <a:xfrm>
            <a:off x="404734" y="4242216"/>
            <a:ext cx="3777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r>
              <a:rPr lang="pl-PL" sz="2400" dirty="0" err="1"/>
              <a:t>k.olszewska@ans-elblag.pl</a:t>
            </a:r>
            <a:endParaRPr lang="pl-PL" sz="2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E6F8914-7891-7471-FE26-6C25079B3B5F}"/>
              </a:ext>
            </a:extLst>
          </p:cNvPr>
          <p:cNvSpPr/>
          <p:nvPr/>
        </p:nvSpPr>
        <p:spPr>
          <a:xfrm>
            <a:off x="2787092" y="2284964"/>
            <a:ext cx="6931706" cy="76944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l-PL" sz="44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Thank</a:t>
            </a:r>
            <a:r>
              <a:rPr lang="pl-PL" sz="44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pl-PL" sz="44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you</a:t>
            </a:r>
            <a:r>
              <a:rPr lang="pl-PL" sz="44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for </a:t>
            </a:r>
            <a:r>
              <a:rPr lang="pl-PL" sz="44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your</a:t>
            </a:r>
            <a:r>
              <a:rPr lang="pl-PL" sz="44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pl-PL" sz="440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attention</a:t>
            </a:r>
            <a:r>
              <a:rPr lang="pl-PL" sz="44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3016790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3864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ales of Poland - Echoes of the Legend. Elbląg">
            <a:hlinkClick r:id="" action="ppaction://noaction"/>
            <a:extLst>
              <a:ext uri="{FF2B5EF4-FFF2-40B4-BE49-F238E27FC236}">
                <a16:creationId xmlns:a16="http://schemas.microsoft.com/office/drawing/2014/main" id="{D4B30CB1-2FB3-FE9C-7B2C-AD4627BBE5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102" y="-2458"/>
            <a:ext cx="11419092" cy="67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14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a 22">
            <a:extLst>
              <a:ext uri="{FF2B5EF4-FFF2-40B4-BE49-F238E27FC236}">
                <a16:creationId xmlns:a16="http://schemas.microsoft.com/office/drawing/2014/main" id="{CC18F73B-6E17-0D32-0737-811F491D7B0F}"/>
              </a:ext>
            </a:extLst>
          </p:cNvPr>
          <p:cNvGrpSpPr>
            <a:grpSpLocks/>
          </p:cNvGrpSpPr>
          <p:nvPr/>
        </p:nvGrpSpPr>
        <p:grpSpPr bwMode="auto">
          <a:xfrm>
            <a:off x="247750" y="1623180"/>
            <a:ext cx="6864986" cy="4680426"/>
            <a:chOff x="5986994" y="1381652"/>
            <a:chExt cx="5040838" cy="3987803"/>
          </a:xfrm>
        </p:grpSpPr>
        <p:pic>
          <p:nvPicPr>
            <p:cNvPr id="9220" name="Picture 5">
              <a:extLst>
                <a:ext uri="{FF2B5EF4-FFF2-40B4-BE49-F238E27FC236}">
                  <a16:creationId xmlns:a16="http://schemas.microsoft.com/office/drawing/2014/main" id="{A7A004C7-2054-E617-C129-951D16665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316" y="1548342"/>
              <a:ext cx="3744913" cy="382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1884829C-2FED-8D84-3B93-17A3243F4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4686" y="1381652"/>
              <a:ext cx="107972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350" b="1" dirty="0">
                  <a:solidFill>
                    <a:prstClr val="black"/>
                  </a:solidFill>
                  <a:latin typeface="Poppins" pitchFamily="2" charset="-18"/>
                  <a:ea typeface="+mn-ea"/>
                  <a:cs typeface="Poppins" pitchFamily="2" charset="-18"/>
                </a:rPr>
                <a:t>Elbląg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0A159F7-687F-0B50-A31C-C563AB54A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994" y="1447268"/>
              <a:ext cx="1151708" cy="40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350" b="1" dirty="0">
                  <a:solidFill>
                    <a:prstClr val="black"/>
                  </a:solidFill>
                  <a:latin typeface="Poppins" pitchFamily="2" charset="-18"/>
                  <a:ea typeface="+mn-ea"/>
                  <a:cs typeface="Poppins" pitchFamily="2" charset="-18"/>
                </a:rPr>
                <a:t>Gdańsk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5295CADC-3508-400D-E954-DB3264293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2161" y="2791353"/>
              <a:ext cx="129567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350" b="1" dirty="0">
                  <a:solidFill>
                    <a:prstClr val="black"/>
                  </a:solidFill>
                  <a:latin typeface="Poppins" pitchFamily="2" charset="-18"/>
                  <a:ea typeface="+mn-ea"/>
                  <a:cs typeface="Poppins" pitchFamily="2" charset="-18"/>
                </a:rPr>
                <a:t>Warsaw</a:t>
              </a:r>
            </a:p>
          </p:txBody>
        </p:sp>
        <p:cxnSp>
          <p:nvCxnSpPr>
            <p:cNvPr id="9224" name="Łącznik prosty ze strzałką 16">
              <a:extLst>
                <a:ext uri="{FF2B5EF4-FFF2-40B4-BE49-F238E27FC236}">
                  <a16:creationId xmlns:a16="http://schemas.microsoft.com/office/drawing/2014/main" id="{ECC836C9-4BCF-DB2C-4A6B-F20958B157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33304" y="1635655"/>
              <a:ext cx="863600" cy="382587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5" name="Łącznik prosty ze strzałką 17">
              <a:extLst>
                <a:ext uri="{FF2B5EF4-FFF2-40B4-BE49-F238E27FC236}">
                  <a16:creationId xmlns:a16="http://schemas.microsoft.com/office/drawing/2014/main" id="{D76DA61B-3E25-9F04-B768-4FC68E19AD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04579" y="1697567"/>
              <a:ext cx="720725" cy="12065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6" name="Łącznik prosty ze strzałką 19">
              <a:extLst>
                <a:ext uri="{FF2B5EF4-FFF2-40B4-BE49-F238E27FC236}">
                  <a16:creationId xmlns:a16="http://schemas.microsoft.com/office/drawing/2014/main" id="{6F8D3984-5D12-1CCD-187B-87E5921170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34966" y="3037417"/>
              <a:ext cx="935038" cy="215900"/>
            </a:xfrm>
            <a:prstGeom prst="straightConnector1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Elipsa 22">
              <a:extLst>
                <a:ext uri="{FF2B5EF4-FFF2-40B4-BE49-F238E27FC236}">
                  <a16:creationId xmlns:a16="http://schemas.microsoft.com/office/drawing/2014/main" id="{C42148D7-1EF7-FBF1-63C5-52038C591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941" y="1982788"/>
              <a:ext cx="186363" cy="202145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Elipsa 23">
              <a:extLst>
                <a:ext uri="{FF2B5EF4-FFF2-40B4-BE49-F238E27FC236}">
                  <a16:creationId xmlns:a16="http://schemas.microsoft.com/office/drawing/2014/main" id="{F9697E89-5270-2E13-BD5B-5FAE8C6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9018" y="3084508"/>
              <a:ext cx="212171" cy="2137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Elipsa 24">
              <a:extLst>
                <a:ext uri="{FF2B5EF4-FFF2-40B4-BE49-F238E27FC236}">
                  <a16:creationId xmlns:a16="http://schemas.microsoft.com/office/drawing/2014/main" id="{13DDCED6-963C-D69F-6E01-08A5DAB9B7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46702" y="1764768"/>
              <a:ext cx="112312" cy="15452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35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218" name="Grupa 7">
            <a:extLst>
              <a:ext uri="{FF2B5EF4-FFF2-40B4-BE49-F238E27FC236}">
                <a16:creationId xmlns:a16="http://schemas.microsoft.com/office/drawing/2014/main" id="{739936DA-1D3C-5EE0-7584-6077A6C620B6}"/>
              </a:ext>
            </a:extLst>
          </p:cNvPr>
          <p:cNvGrpSpPr>
            <a:grpSpLocks/>
          </p:cNvGrpSpPr>
          <p:nvPr/>
        </p:nvGrpSpPr>
        <p:grpSpPr bwMode="auto">
          <a:xfrm>
            <a:off x="6446754" y="592055"/>
            <a:ext cx="5559348" cy="3654486"/>
            <a:chOff x="547957" y="239279"/>
            <a:chExt cx="5444062" cy="4872598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6C16BEC3-B067-FC23-EF3A-C9DC9556E61D}"/>
                </a:ext>
              </a:extLst>
            </p:cNvPr>
            <p:cNvSpPr txBox="1"/>
            <p:nvPr/>
          </p:nvSpPr>
          <p:spPr>
            <a:xfrm>
              <a:off x="630771" y="239279"/>
              <a:ext cx="3735914" cy="306914"/>
            </a:xfrm>
            <a:prstGeom prst="rect">
              <a:avLst/>
            </a:prstGeom>
            <a:noFill/>
          </p:spPr>
          <p:txBody>
            <a:bodyPr lIns="91440" tIns="45720" rIns="91440" bIns="45720" anchor="t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400" b="1" dirty="0">
                  <a:solidFill>
                    <a:srgbClr val="21968F"/>
                  </a:solidFill>
                  <a:latin typeface="+mn-lt"/>
                  <a:ea typeface="+mn-ea"/>
                  <a:cs typeface="Poppins"/>
                </a:rPr>
                <a:t>City of Elbląg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1988CCB8-0D01-DB25-A8BC-6AA803E2BDEF}"/>
                </a:ext>
              </a:extLst>
            </p:cNvPr>
            <p:cNvSpPr txBox="1"/>
            <p:nvPr/>
          </p:nvSpPr>
          <p:spPr>
            <a:xfrm>
              <a:off x="547957" y="1295486"/>
              <a:ext cx="5444062" cy="38163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57175" indent="-257175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 err="1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located</a:t>
              </a: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 </a:t>
              </a:r>
              <a:r>
                <a:rPr lang="pl-PL" sz="2400" dirty="0" err="1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in</a:t>
              </a: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 </a:t>
              </a:r>
              <a:r>
                <a:rPr lang="pl-PL" sz="2400" dirty="0" err="1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the</a:t>
              </a: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 northern part of Poland,</a:t>
              </a:r>
            </a:p>
            <a:p>
              <a:pPr marL="257175" indent="-257175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60 km </a:t>
              </a:r>
              <a:r>
                <a:rPr lang="pl-PL" sz="2400" dirty="0" err="1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south-east</a:t>
              </a: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 of Gdańsk,</a:t>
              </a:r>
            </a:p>
            <a:p>
              <a:pPr marL="257175" indent="-257175" defTabSz="685800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300 km </a:t>
              </a:r>
              <a:r>
                <a:rPr lang="pl-PL" sz="2400" dirty="0" err="1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north</a:t>
              </a: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 of </a:t>
              </a:r>
              <a:r>
                <a:rPr lang="pl-PL" sz="2400" dirty="0" err="1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Poland’s</a:t>
              </a:r>
              <a:r>
                <a:rPr lang="pl-PL" sz="2400" dirty="0">
                  <a:solidFill>
                    <a:srgbClr val="3E3E3D"/>
                  </a:solidFill>
                  <a:latin typeface="+mn-lt"/>
                  <a:ea typeface="+mn-ea"/>
                  <a:cs typeface="Poppins" pitchFamily="2" charset="-18"/>
                </a:rPr>
                <a:t> capital Warsaw.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pl-PL" sz="2400" b="1" dirty="0">
                <a:solidFill>
                  <a:prstClr val="black"/>
                </a:solidFill>
                <a:latin typeface="+mn-lt"/>
                <a:ea typeface="+mn-ea"/>
                <a:cs typeface="Poppins" pitchFamily="2" charset="-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87055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2F3E-275C-7E29-DCC2-8BA9FC565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739DCDC-387A-ED61-CCBE-4D4E44554FB7}"/>
              </a:ext>
            </a:extLst>
          </p:cNvPr>
          <p:cNvSpPr txBox="1"/>
          <p:nvPr/>
        </p:nvSpPr>
        <p:spPr>
          <a:xfrm>
            <a:off x="2348548" y="2844225"/>
            <a:ext cx="609790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200" dirty="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POLISH</a:t>
            </a:r>
            <a:r>
              <a:rPr lang="pl-PL" sz="3200" dirty="0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 </a:t>
            </a:r>
            <a:r>
              <a:rPr lang="pl-PL" sz="3200" dirty="0" err="1">
                <a:solidFill>
                  <a:srgbClr val="21968F"/>
                </a:solidFill>
                <a:latin typeface="Calibri"/>
                <a:ea typeface="Calibri"/>
                <a:cs typeface="Arial"/>
              </a:rPr>
              <a:t>EDUCATION</a:t>
            </a:r>
            <a:endParaRPr lang="pl-PL" sz="3200" dirty="0">
              <a:solidFill>
                <a:srgbClr val="21968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0448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1AF8BAD-37B8-4E39-B79E-E0486FA08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1766" y="300036"/>
            <a:ext cx="831635" cy="468527"/>
          </a:xfrm>
          <a:prstGeom prst="rect">
            <a:avLst/>
          </a:prstGeom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8BCEB7A6-EE19-3642-1FCD-832D6865BE0C}"/>
              </a:ext>
            </a:extLst>
          </p:cNvPr>
          <p:cNvSpPr txBox="1">
            <a:spLocks/>
          </p:cNvSpPr>
          <p:nvPr/>
        </p:nvSpPr>
        <p:spPr>
          <a:xfrm>
            <a:off x="2957581" y="833706"/>
            <a:ext cx="3954779" cy="94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dirty="0" err="1">
                <a:solidFill>
                  <a:srgbClr val="404040"/>
                </a:solidFill>
                <a:latin typeface="+mj-lt"/>
              </a:rPr>
              <a:t>Ministry</a:t>
            </a:r>
            <a:r>
              <a:rPr lang="pl-PL" dirty="0">
                <a:solidFill>
                  <a:srgbClr val="404040"/>
                </a:solidFill>
                <a:latin typeface="+mj-lt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dirty="0">
                <a:solidFill>
                  <a:srgbClr val="404040"/>
                </a:solidFill>
                <a:latin typeface="+mj-lt"/>
              </a:rPr>
              <a:t>of National </a:t>
            </a:r>
            <a:r>
              <a:rPr lang="pl-PL" dirty="0" err="1">
                <a:solidFill>
                  <a:srgbClr val="404040"/>
                </a:solidFill>
                <a:latin typeface="+mj-lt"/>
              </a:rPr>
              <a:t>Education</a:t>
            </a:r>
            <a:endParaRPr lang="pl-PL" dirty="0">
              <a:latin typeface="+mj-lt"/>
            </a:endParaRPr>
          </a:p>
        </p:txBody>
      </p:sp>
      <p:pic>
        <p:nvPicPr>
          <p:cNvPr id="14" name="Picture 4" descr="The Pursuit of Justice: Unveiling the World of Law and Advocacy - All World  Day">
            <a:extLst>
              <a:ext uri="{FF2B5EF4-FFF2-40B4-BE49-F238E27FC236}">
                <a16:creationId xmlns:a16="http://schemas.microsoft.com/office/drawing/2014/main" id="{AF32E6E5-F894-15FA-9A43-A2C8429FE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5019"/>
          <a:stretch>
            <a:fillRect/>
          </a:stretch>
        </p:blipFill>
        <p:spPr bwMode="auto">
          <a:xfrm>
            <a:off x="0" y="3063676"/>
            <a:ext cx="3061793" cy="379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ostokąt 24"/>
          <p:cNvSpPr/>
          <p:nvPr/>
        </p:nvSpPr>
        <p:spPr>
          <a:xfrm>
            <a:off x="7912308" y="827309"/>
            <a:ext cx="3345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+mj-lt"/>
                <a:cs typeface="Calibri" pitchFamily="34" charset="0"/>
              </a:rPr>
              <a:t>M</a:t>
            </a:r>
            <a:r>
              <a:rPr lang="en-US" sz="2800" dirty="0" err="1">
                <a:latin typeface="+mj-lt"/>
                <a:cs typeface="Calibri" pitchFamily="34" charset="0"/>
              </a:rPr>
              <a:t>inistry</a:t>
            </a:r>
            <a:r>
              <a:rPr lang="en-US" sz="2800" dirty="0">
                <a:latin typeface="+mj-lt"/>
                <a:cs typeface="Calibri" pitchFamily="34" charset="0"/>
              </a:rPr>
              <a:t> of Science and Higher Education</a:t>
            </a:r>
            <a:endParaRPr lang="pl-PL" sz="2800" dirty="0">
              <a:latin typeface="+mj-lt"/>
              <a:cs typeface="Calibri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7713679" y="1939263"/>
            <a:ext cx="4478321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Higher</a:t>
            </a:r>
            <a:r>
              <a:rPr lang="pl-PL" sz="2000" dirty="0"/>
              <a:t> </a:t>
            </a:r>
            <a:r>
              <a:rPr lang="pl-PL" sz="2000" dirty="0" err="1"/>
              <a:t>Education</a:t>
            </a:r>
            <a:r>
              <a:rPr lang="pl-PL" sz="2000" dirty="0"/>
              <a:t> Management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/>
              <a:t>Scientific </a:t>
            </a:r>
            <a:r>
              <a:rPr lang="pl-PL" sz="2000" dirty="0" err="1"/>
              <a:t>Research</a:t>
            </a:r>
            <a:r>
              <a:rPr lang="pl-PL" sz="2000" dirty="0"/>
              <a:t> &amp; </a:t>
            </a:r>
            <a:r>
              <a:rPr lang="pl-PL" sz="2000" dirty="0" err="1"/>
              <a:t>Innovation</a:t>
            </a:r>
            <a:endParaRPr lang="pl-PL" sz="2000" dirty="0"/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Academic</a:t>
            </a:r>
            <a:r>
              <a:rPr lang="pl-PL" sz="2000" dirty="0"/>
              <a:t> Staff &amp; </a:t>
            </a:r>
            <a:r>
              <a:rPr lang="pl-PL" sz="2000" dirty="0" err="1"/>
              <a:t>Career</a:t>
            </a:r>
            <a:r>
              <a:rPr lang="pl-PL" sz="2000" dirty="0"/>
              <a:t> Development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/>
              <a:t>International </a:t>
            </a:r>
            <a:r>
              <a:rPr lang="pl-PL" sz="2000" dirty="0" err="1"/>
              <a:t>Cooperation</a:t>
            </a:r>
            <a:r>
              <a:rPr lang="pl-PL" sz="2000" dirty="0"/>
              <a:t> &amp; </a:t>
            </a:r>
            <a:r>
              <a:rPr lang="pl-PL" sz="2000" dirty="0" err="1"/>
              <a:t>Recognition</a:t>
            </a:r>
            <a:endParaRPr lang="pl-PL" sz="2000" dirty="0"/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Technological</a:t>
            </a:r>
            <a:r>
              <a:rPr lang="pl-PL" sz="2000" dirty="0"/>
              <a:t> Development &amp; </a:t>
            </a:r>
            <a:r>
              <a:rPr lang="pl-PL" sz="2000" dirty="0" err="1"/>
              <a:t>Innovation</a:t>
            </a: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p:sp>
        <p:nvSpPr>
          <p:cNvPr id="15" name="Prostokąt 14"/>
          <p:cNvSpPr/>
          <p:nvPr/>
        </p:nvSpPr>
        <p:spPr>
          <a:xfrm>
            <a:off x="3061793" y="1939264"/>
            <a:ext cx="4478321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/>
              <a:t>General </a:t>
            </a:r>
            <a:r>
              <a:rPr lang="pl-PL" sz="2000" dirty="0" err="1"/>
              <a:t>Education</a:t>
            </a:r>
            <a:r>
              <a:rPr lang="pl-PL" sz="2000" dirty="0"/>
              <a:t> System  Management</a:t>
            </a:r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Teacher</a:t>
            </a:r>
            <a:r>
              <a:rPr lang="pl-PL" sz="2000" dirty="0"/>
              <a:t> </a:t>
            </a:r>
            <a:r>
              <a:rPr lang="pl-PL" sz="2000" dirty="0" err="1"/>
              <a:t>Qualifications</a:t>
            </a:r>
            <a:r>
              <a:rPr lang="pl-PL" sz="2000" dirty="0"/>
              <a:t> &amp; </a:t>
            </a:r>
            <a:r>
              <a:rPr lang="pl-PL" sz="2000" dirty="0" err="1"/>
              <a:t>Career</a:t>
            </a:r>
            <a:r>
              <a:rPr lang="pl-PL" sz="2000" dirty="0"/>
              <a:t> </a:t>
            </a:r>
            <a:r>
              <a:rPr lang="pl-PL" sz="2000" dirty="0" err="1"/>
              <a:t>Pathways</a:t>
            </a:r>
            <a:endParaRPr lang="pl-PL" sz="2000" dirty="0"/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Educational</a:t>
            </a:r>
            <a:r>
              <a:rPr lang="pl-PL" sz="2000" dirty="0"/>
              <a:t> </a:t>
            </a:r>
            <a:r>
              <a:rPr lang="pl-PL" sz="2000" dirty="0" err="1"/>
              <a:t>Standards</a:t>
            </a:r>
            <a:r>
              <a:rPr lang="pl-PL" sz="2000" dirty="0"/>
              <a:t> &amp; </a:t>
            </a:r>
            <a:r>
              <a:rPr lang="pl-PL" sz="2000" dirty="0" err="1"/>
              <a:t>School</a:t>
            </a:r>
            <a:r>
              <a:rPr lang="pl-PL" sz="2000" dirty="0"/>
              <a:t> </a:t>
            </a:r>
            <a:r>
              <a:rPr lang="pl-PL" sz="2000" dirty="0" err="1"/>
              <a:t>Supervision</a:t>
            </a:r>
            <a:endParaRPr lang="pl-PL" sz="2000" dirty="0"/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 err="1"/>
              <a:t>Vocational</a:t>
            </a:r>
            <a:r>
              <a:rPr lang="pl-PL" sz="2000" dirty="0"/>
              <a:t> &amp; </a:t>
            </a:r>
            <a:r>
              <a:rPr lang="pl-PL" sz="2000" dirty="0" err="1"/>
              <a:t>Special</a:t>
            </a:r>
            <a:r>
              <a:rPr lang="pl-PL" sz="2000" dirty="0"/>
              <a:t> </a:t>
            </a:r>
            <a:r>
              <a:rPr lang="pl-PL" sz="2000" dirty="0" err="1"/>
              <a:t>Education</a:t>
            </a:r>
            <a:endParaRPr lang="pl-PL" sz="2000" dirty="0"/>
          </a:p>
          <a:p>
            <a:pPr marL="354013" indent="-354013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dirty="0"/>
              <a:t>Student </a:t>
            </a:r>
            <a:r>
              <a:rPr lang="pl-PL" sz="2000" dirty="0" err="1"/>
              <a:t>Welfare</a:t>
            </a:r>
            <a:r>
              <a:rPr lang="pl-PL" sz="2000" dirty="0"/>
              <a:t> &amp; </a:t>
            </a:r>
            <a:r>
              <a:rPr lang="pl-PL" sz="2000" dirty="0" err="1"/>
              <a:t>Equal</a:t>
            </a:r>
            <a:r>
              <a:rPr lang="pl-PL" sz="2000" dirty="0"/>
              <a:t> Access to </a:t>
            </a:r>
            <a:r>
              <a:rPr lang="pl-PL" sz="2000" dirty="0" err="1"/>
              <a:t>Education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9504370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33C71-1BDE-EBA7-1436-8C95AC76D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B7584C1-DBFF-B929-6637-4F4B2A80D9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1766" y="300036"/>
            <a:ext cx="831635" cy="468527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63BACFBE-A8B5-D5A6-26E4-F910D9D6B9BC}"/>
              </a:ext>
            </a:extLst>
          </p:cNvPr>
          <p:cNvSpPr txBox="1">
            <a:spLocks/>
          </p:cNvSpPr>
          <p:nvPr/>
        </p:nvSpPr>
        <p:spPr>
          <a:xfrm>
            <a:off x="1813560" y="328691"/>
            <a:ext cx="8930640" cy="644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err="1">
                <a:solidFill>
                  <a:srgbClr val="21968F"/>
                </a:solidFill>
                <a:latin typeface="+mn-lt"/>
              </a:rPr>
              <a:t>Polish</a:t>
            </a:r>
            <a:r>
              <a:rPr lang="pl-PL" sz="3600" dirty="0">
                <a:solidFill>
                  <a:srgbClr val="21968F"/>
                </a:solidFill>
                <a:latin typeface="+mn-lt"/>
              </a:rPr>
              <a:t> </a:t>
            </a:r>
            <a:r>
              <a:rPr lang="pl-PL" sz="3600" dirty="0" err="1">
                <a:solidFill>
                  <a:srgbClr val="21968F"/>
                </a:solidFill>
                <a:latin typeface="+mn-lt"/>
              </a:rPr>
              <a:t>education</a:t>
            </a:r>
            <a:endParaRPr lang="pl-PL" sz="3600" dirty="0">
              <a:solidFill>
                <a:srgbClr val="21968F"/>
              </a:solidFill>
              <a:latin typeface="+mn-lt"/>
              <a:ea typeface="Calibri"/>
              <a:cs typeface="Calibri"/>
            </a:endParaRPr>
          </a:p>
        </p:txBody>
      </p:sp>
      <p:pic>
        <p:nvPicPr>
          <p:cNvPr id="2052" name="Picture 4" descr="Private School vs Public School: Which Option is Right for You?">
            <a:extLst>
              <a:ext uri="{FF2B5EF4-FFF2-40B4-BE49-F238E27FC236}">
                <a16:creationId xmlns:a16="http://schemas.microsoft.com/office/drawing/2014/main" id="{3131D734-13B0-E71F-6395-7BD40108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6" y="1638518"/>
            <a:ext cx="4312913" cy="50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71FFFFA-1A4D-8CF9-F86C-B773E02498E5}"/>
              </a:ext>
            </a:extLst>
          </p:cNvPr>
          <p:cNvSpPr txBox="1"/>
          <p:nvPr/>
        </p:nvSpPr>
        <p:spPr>
          <a:xfrm>
            <a:off x="4798498" y="3981310"/>
            <a:ext cx="4046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effectLst/>
              </a:rPr>
              <a:t>System of external examinations</a:t>
            </a:r>
            <a:endParaRPr lang="pl-PL" sz="2000" dirty="0"/>
          </a:p>
        </p:txBody>
      </p:sp>
      <p:pic>
        <p:nvPicPr>
          <p:cNvPr id="49" name="Obraz 48">
            <a:extLst>
              <a:ext uri="{FF2B5EF4-FFF2-40B4-BE49-F238E27FC236}">
                <a16:creationId xmlns:a16="http://schemas.microsoft.com/office/drawing/2014/main" id="{BE25699C-56C3-53B8-A7FB-F6FC63584E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9938" y="2837732"/>
            <a:ext cx="3047532" cy="644208"/>
          </a:xfrm>
          <a:prstGeom prst="rect">
            <a:avLst/>
          </a:prstGeom>
        </p:spPr>
      </p:pic>
      <p:sp>
        <p:nvSpPr>
          <p:cNvPr id="50" name="pole tekstowe 49">
            <a:extLst>
              <a:ext uri="{FF2B5EF4-FFF2-40B4-BE49-F238E27FC236}">
                <a16:creationId xmlns:a16="http://schemas.microsoft.com/office/drawing/2014/main" id="{475BFA6C-53DA-4782-14E1-5514ECC3CCD0}"/>
              </a:ext>
            </a:extLst>
          </p:cNvPr>
          <p:cNvSpPr txBox="1"/>
          <p:nvPr/>
        </p:nvSpPr>
        <p:spPr>
          <a:xfrm>
            <a:off x="4690109" y="4692044"/>
            <a:ext cx="4682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rgbClr val="404040"/>
                </a:solidFill>
              </a:rPr>
              <a:t>Central and </a:t>
            </a:r>
            <a:r>
              <a:rPr lang="pl-PL" sz="2000" dirty="0" err="1">
                <a:solidFill>
                  <a:srgbClr val="404040"/>
                </a:solidFill>
              </a:rPr>
              <a:t>Regional</a:t>
            </a:r>
            <a:r>
              <a:rPr lang="pl-PL" sz="2000" dirty="0">
                <a:solidFill>
                  <a:srgbClr val="404040"/>
                </a:solidFill>
              </a:rPr>
              <a:t> </a:t>
            </a:r>
            <a:r>
              <a:rPr lang="pl-PL" sz="2000" dirty="0" err="1">
                <a:solidFill>
                  <a:srgbClr val="404040"/>
                </a:solidFill>
              </a:rPr>
              <a:t>Examination</a:t>
            </a:r>
            <a:r>
              <a:rPr lang="pl-PL" sz="2000" dirty="0">
                <a:solidFill>
                  <a:srgbClr val="404040"/>
                </a:solidFill>
              </a:rPr>
              <a:t> </a:t>
            </a:r>
            <a:r>
              <a:rPr lang="pl-PL" sz="2000" dirty="0" err="1">
                <a:solidFill>
                  <a:srgbClr val="404040"/>
                </a:solidFill>
              </a:rPr>
              <a:t>Boards</a:t>
            </a:r>
            <a:endParaRPr lang="pl-PL" sz="2000" dirty="0"/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B58C167-5373-0A4C-B4BD-85F732770909}"/>
              </a:ext>
            </a:extLst>
          </p:cNvPr>
          <p:cNvSpPr txBox="1"/>
          <p:nvPr/>
        </p:nvSpPr>
        <p:spPr>
          <a:xfrm>
            <a:off x="5221048" y="1285480"/>
            <a:ext cx="6036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3C4858"/>
                </a:solidFill>
                <a:effectLst/>
              </a:rPr>
              <a:t>Public</a:t>
            </a:r>
            <a:r>
              <a:rPr lang="en-US" sz="2400" b="0" i="0" dirty="0">
                <a:solidFill>
                  <a:srgbClr val="3C4858"/>
                </a:solidFill>
                <a:effectLst/>
              </a:rPr>
              <a:t> primary</a:t>
            </a:r>
            <a:r>
              <a:rPr lang="pl-PL" sz="2400" b="0" i="0" dirty="0">
                <a:solidFill>
                  <a:srgbClr val="3C4858"/>
                </a:solidFill>
                <a:effectLst/>
              </a:rPr>
              <a:t>, </a:t>
            </a:r>
            <a:r>
              <a:rPr lang="en-US" sz="2400" b="0" i="0" dirty="0">
                <a:solidFill>
                  <a:srgbClr val="3C4858"/>
                </a:solidFill>
                <a:effectLst/>
              </a:rPr>
              <a:t>secondary schools and studies </a:t>
            </a:r>
            <a:endParaRPr lang="pl-PL" sz="2400" b="0" i="0" dirty="0">
              <a:solidFill>
                <a:srgbClr val="3C4858"/>
              </a:solidFill>
              <a:effectLst/>
            </a:endParaRPr>
          </a:p>
          <a:p>
            <a:pPr algn="ctr"/>
            <a:r>
              <a:rPr lang="en-US" sz="2400" b="0" i="0" dirty="0">
                <a:solidFill>
                  <a:srgbClr val="3C4858"/>
                </a:solidFill>
                <a:effectLst/>
              </a:rPr>
              <a:t>are </a:t>
            </a:r>
            <a:r>
              <a:rPr lang="en-US" sz="2400" b="1" i="0" dirty="0">
                <a:solidFill>
                  <a:srgbClr val="3C4858"/>
                </a:solidFill>
                <a:effectLst/>
              </a:rPr>
              <a:t>FREE OF CHARGE.</a:t>
            </a:r>
            <a:endParaRPr lang="pl-PL" sz="2400" dirty="0"/>
          </a:p>
        </p:txBody>
      </p:sp>
      <p:pic>
        <p:nvPicPr>
          <p:cNvPr id="1026" name="Picture 2" descr="Strona główna - Okręgowa Komisja Egzaminacyjna w Łomży">
            <a:extLst>
              <a:ext uri="{FF2B5EF4-FFF2-40B4-BE49-F238E27FC236}">
                <a16:creationId xmlns:a16="http://schemas.microsoft.com/office/drawing/2014/main" id="{211C699A-560D-7E20-C573-47D9A895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44" y="2781702"/>
            <a:ext cx="2582584" cy="6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80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241DB3A2-0F53-4475-B4B5-AE4840ABD989}"/>
              </a:ext>
            </a:extLst>
          </p:cNvPr>
          <p:cNvSpPr txBox="1"/>
          <p:nvPr/>
        </p:nvSpPr>
        <p:spPr>
          <a:xfrm>
            <a:off x="1609090" y="2782669"/>
            <a:ext cx="83312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3600" dirty="0">
                <a:solidFill>
                  <a:srgbClr val="21968F"/>
                </a:solidFill>
                <a:latin typeface="+mn-lt"/>
                <a:cs typeface="Arial"/>
              </a:rPr>
              <a:t>THE </a:t>
            </a:r>
            <a:r>
              <a:rPr lang="pl-PL" sz="3600" dirty="0" err="1">
                <a:solidFill>
                  <a:srgbClr val="21968F"/>
                </a:solidFill>
                <a:latin typeface="+mn-lt"/>
                <a:cs typeface="Arial"/>
              </a:rPr>
              <a:t>POLISH</a:t>
            </a:r>
            <a:r>
              <a:rPr lang="pl-PL" sz="3600" dirty="0">
                <a:solidFill>
                  <a:srgbClr val="21968F"/>
                </a:solidFill>
                <a:latin typeface="+mn-lt"/>
                <a:cs typeface="Arial"/>
              </a:rPr>
              <a:t> </a:t>
            </a:r>
            <a:r>
              <a:rPr lang="pl-PL" sz="3200" dirty="0" err="1">
                <a:solidFill>
                  <a:srgbClr val="21968F"/>
                </a:solidFill>
                <a:latin typeface="+mn-lt"/>
                <a:cs typeface="Arial"/>
              </a:rPr>
              <a:t>EDUCATION</a:t>
            </a:r>
            <a:r>
              <a:rPr lang="pl-PL" sz="3600" dirty="0">
                <a:solidFill>
                  <a:srgbClr val="21968F"/>
                </a:solidFill>
                <a:latin typeface="+mn-lt"/>
                <a:cs typeface="Arial"/>
              </a:rPr>
              <a:t> SYSTEM</a:t>
            </a:r>
            <a:endParaRPr lang="pl-PL" sz="3600" dirty="0">
              <a:solidFill>
                <a:srgbClr val="21968F"/>
              </a:solidFill>
              <a:effectLst/>
              <a:latin typeface="+mn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76844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PRESENTATION_ID" val="88f0cac6-c91f-4d8b-8581-03d9fb84fdf8"/>
  <p:tag name="SLIDO_EVENT_UUID" val="eab8e136-f14c-499e-8003-1d1c4b383071"/>
  <p:tag name="SLIDO_EVENT_SECTION_UUID" val="a5fb10f8-e640-48a9-ba28-b716fc6a9550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82D28C5D-3FDB-49A1-8A19-BC59C4DBC40A}" vid="{366ADCA3-2BA0-4DC2-B2C5-AFDE8C463644}"/>
    </a:ext>
  </a:extLst>
</a:theme>
</file>

<file path=ppt/theme/theme2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FRSE_pl  -  tryb zgodności" id="{8ECA1215-04D5-48EC-9BBB-3A6592638C62}" vid="{5F07DB65-EC31-44BB-8049-1EE445EFBF99}"/>
    </a:ext>
  </a:extLst>
</a:theme>
</file>

<file path=ppt/theme/theme3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FRSE_pl  -  tryb zgodności" id="{8ECA1215-04D5-48EC-9BBB-3A6592638C62}" vid="{6B9BF5EA-697A-45B3-A0D0-DD78DB53630A}"/>
    </a:ext>
  </a:extLst>
</a:theme>
</file>

<file path=ppt/theme/theme4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991</TotalTime>
  <Words>1971</Words>
  <Application>Microsoft Office PowerPoint</Application>
  <PresentationFormat>Breedbeeld</PresentationFormat>
  <Paragraphs>253</Paragraphs>
  <Slides>33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Motyw1</vt:lpstr>
      <vt:lpstr>4_Projekt niestandardowy</vt:lpstr>
      <vt:lpstr>9_Projekt niestandardowy</vt:lpstr>
      <vt:lpstr>1_Motyw pakietu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PQF = EQF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Design Thinking’s Phases</vt:lpstr>
      <vt:lpstr>PowerPoint-presentatie</vt:lpstr>
      <vt:lpstr>Inga’s EMPATHY MAP</vt:lpstr>
      <vt:lpstr>Try to solve the problem…</vt:lpstr>
      <vt:lpstr>Let’s talk…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272</dc:creator>
  <cp:lastModifiedBy>Katarzyna Olszewska</cp:lastModifiedBy>
  <cp:revision>272</cp:revision>
  <cp:lastPrinted>2025-11-11T21:46:30Z</cp:lastPrinted>
  <dcterms:created xsi:type="dcterms:W3CDTF">2021-09-01T08:51:04Z</dcterms:created>
  <dcterms:modified xsi:type="dcterms:W3CDTF">2026-01-04T13:24:42Z</dcterms:modified>
</cp:coreProperties>
</file>